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  <p:sldId id="271" r:id="rId7"/>
    <p:sldId id="272" r:id="rId8"/>
    <p:sldId id="273" r:id="rId9"/>
    <p:sldId id="270" r:id="rId10"/>
  </p:sldIdLst>
  <p:sldSz cx="10693400" cy="7556500"/>
  <p:notesSz cx="6858000" cy="9144000"/>
  <p:embeddedFontLst>
    <p:embeddedFont>
      <p:font typeface="Biski Bold" panose="020B0604020202020204" charset="-34"/>
      <p:regular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Gaegu Bold" panose="020B0604020202020204" charset="0"/>
      <p:regular r:id="rId16"/>
    </p:embeddedFont>
    <p:embeddedFont>
      <p:font typeface="Lazydog" panose="020B0604020202020204" charset="0"/>
      <p:regular r:id="rId17"/>
    </p:embeddedFont>
    <p:embeddedFont>
      <p:font typeface="Mali Bold" panose="020B0604020202020204" charset="-34"/>
      <p:regular r:id="rId18"/>
    </p:embeddedFont>
    <p:embeddedFont>
      <p:font typeface="Open Sans Bold" panose="020B0604020202020204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98" d="100"/>
          <a:sy n="98" d="100"/>
        </p:scale>
        <p:origin x="150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24.png"/><Relationship Id="rId7" Type="http://schemas.openxmlformats.org/officeDocument/2006/relationships/image" Target="../media/image11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5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5.svg"/><Relationship Id="rId7" Type="http://schemas.openxmlformats.org/officeDocument/2006/relationships/image" Target="../media/image12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5.svg"/><Relationship Id="rId7" Type="http://schemas.openxmlformats.org/officeDocument/2006/relationships/image" Target="../media/image12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Relationship Id="rId9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svg"/><Relationship Id="rId3" Type="http://schemas.openxmlformats.org/officeDocument/2006/relationships/image" Target="../media/image37.svg"/><Relationship Id="rId7" Type="http://schemas.openxmlformats.org/officeDocument/2006/relationships/image" Target="../media/image41.svg"/><Relationship Id="rId12" Type="http://schemas.openxmlformats.org/officeDocument/2006/relationships/image" Target="../media/image46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svg"/><Relationship Id="rId5" Type="http://schemas.openxmlformats.org/officeDocument/2006/relationships/image" Target="../media/image39.sv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C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830373" y="6335862"/>
            <a:ext cx="2028229" cy="1412385"/>
          </a:xfrm>
          <a:custGeom>
            <a:avLst/>
            <a:gdLst/>
            <a:ahLst/>
            <a:cxnLst/>
            <a:rect l="l" t="t" r="r" b="b"/>
            <a:pathLst>
              <a:path w="2028229" h="1412385">
                <a:moveTo>
                  <a:pt x="0" y="0"/>
                </a:moveTo>
                <a:lnTo>
                  <a:pt x="2028229" y="0"/>
                </a:lnTo>
                <a:lnTo>
                  <a:pt x="2028229" y="1412385"/>
                </a:lnTo>
                <a:lnTo>
                  <a:pt x="0" y="141238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524887" y="-1042610"/>
            <a:ext cx="3173774" cy="3202891"/>
          </a:xfrm>
          <a:custGeom>
            <a:avLst/>
            <a:gdLst/>
            <a:ahLst/>
            <a:cxnLst/>
            <a:rect l="l" t="t" r="r" b="b"/>
            <a:pathLst>
              <a:path w="3173774" h="3202891">
                <a:moveTo>
                  <a:pt x="0" y="0"/>
                </a:moveTo>
                <a:lnTo>
                  <a:pt x="3173774" y="0"/>
                </a:lnTo>
                <a:lnTo>
                  <a:pt x="3173774" y="3202891"/>
                </a:lnTo>
                <a:lnTo>
                  <a:pt x="0" y="32028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4420113">
            <a:off x="7776939" y="-2026939"/>
            <a:ext cx="2906466" cy="4477749"/>
          </a:xfrm>
          <a:custGeom>
            <a:avLst/>
            <a:gdLst/>
            <a:ahLst/>
            <a:cxnLst/>
            <a:rect l="l" t="t" r="r" b="b"/>
            <a:pathLst>
              <a:path w="2906466" h="4477749">
                <a:moveTo>
                  <a:pt x="0" y="0"/>
                </a:moveTo>
                <a:lnTo>
                  <a:pt x="2906466" y="0"/>
                </a:lnTo>
                <a:lnTo>
                  <a:pt x="2906466" y="4477748"/>
                </a:lnTo>
                <a:lnTo>
                  <a:pt x="0" y="44777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9532">
            <a:off x="-548119" y="6178940"/>
            <a:ext cx="4734432" cy="2582417"/>
          </a:xfrm>
          <a:custGeom>
            <a:avLst/>
            <a:gdLst/>
            <a:ahLst/>
            <a:cxnLst/>
            <a:rect l="l" t="t" r="r" b="b"/>
            <a:pathLst>
              <a:path w="4734432" h="2582417">
                <a:moveTo>
                  <a:pt x="0" y="0"/>
                </a:moveTo>
                <a:lnTo>
                  <a:pt x="4734431" y="0"/>
                </a:lnTo>
                <a:lnTo>
                  <a:pt x="4734431" y="2582417"/>
                </a:lnTo>
                <a:lnTo>
                  <a:pt x="0" y="25824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07171" y="5162201"/>
            <a:ext cx="1211925" cy="1400334"/>
          </a:xfrm>
          <a:custGeom>
            <a:avLst/>
            <a:gdLst/>
            <a:ahLst/>
            <a:cxnLst/>
            <a:rect l="l" t="t" r="r" b="b"/>
            <a:pathLst>
              <a:path w="1211925" h="1400334">
                <a:moveTo>
                  <a:pt x="0" y="0"/>
                </a:moveTo>
                <a:lnTo>
                  <a:pt x="1211925" y="0"/>
                </a:lnTo>
                <a:lnTo>
                  <a:pt x="1211925" y="1400334"/>
                </a:lnTo>
                <a:lnTo>
                  <a:pt x="0" y="14003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121309">
            <a:off x="8900768" y="2176584"/>
            <a:ext cx="941154" cy="962146"/>
          </a:xfrm>
          <a:custGeom>
            <a:avLst/>
            <a:gdLst/>
            <a:ahLst/>
            <a:cxnLst/>
            <a:rect l="l" t="t" r="r" b="b"/>
            <a:pathLst>
              <a:path w="941154" h="962146">
                <a:moveTo>
                  <a:pt x="0" y="0"/>
                </a:moveTo>
                <a:lnTo>
                  <a:pt x="941154" y="0"/>
                </a:lnTo>
                <a:lnTo>
                  <a:pt x="941154" y="962146"/>
                </a:lnTo>
                <a:lnTo>
                  <a:pt x="0" y="96214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671875" y="1660362"/>
            <a:ext cx="7212214" cy="4206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84"/>
              </a:lnSpc>
            </a:pPr>
            <a:r>
              <a:rPr lang="en-US" sz="7440" dirty="0">
                <a:solidFill>
                  <a:srgbClr val="5D398E"/>
                </a:solidFill>
                <a:latin typeface="Lazydog"/>
                <a:ea typeface="Lazydog"/>
                <a:cs typeface="Lazydog"/>
                <a:sym typeface="Lazydog"/>
              </a:rPr>
              <a:t>Animando il </a:t>
            </a:r>
            <a:r>
              <a:rPr lang="en-US" sz="7440" dirty="0" err="1">
                <a:solidFill>
                  <a:srgbClr val="5D398E"/>
                </a:solidFill>
                <a:latin typeface="Lazydog"/>
                <a:ea typeface="Lazydog"/>
                <a:cs typeface="Lazydog"/>
                <a:sym typeface="Lazydog"/>
              </a:rPr>
              <a:t>territorio</a:t>
            </a:r>
            <a:r>
              <a:rPr lang="en-US" sz="7440" dirty="0">
                <a:solidFill>
                  <a:srgbClr val="5D398E"/>
                </a:solidFill>
                <a:latin typeface="Lazydog"/>
                <a:ea typeface="Lazydog"/>
                <a:cs typeface="Lazydog"/>
                <a:sym typeface="Lazydog"/>
              </a:rPr>
              <a:t> - ABRUZZO GIOVANI 2022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599926" y="5862368"/>
            <a:ext cx="5375769" cy="648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06"/>
              </a:lnSpc>
            </a:pPr>
            <a:r>
              <a:rPr lang="en-US" sz="4340" b="1" spc="-130" dirty="0" err="1">
                <a:solidFill>
                  <a:srgbClr val="5E708F"/>
                </a:solidFill>
                <a:latin typeface="Gaegu Bold"/>
                <a:ea typeface="Gaegu Bold"/>
                <a:cs typeface="Gaegu Bold"/>
                <a:sym typeface="Gaegu Bold"/>
              </a:rPr>
              <a:t>Risultati</a:t>
            </a:r>
            <a:r>
              <a:rPr lang="en-US" sz="4340" b="1" spc="-130" dirty="0">
                <a:solidFill>
                  <a:srgbClr val="5E708F"/>
                </a:solidFill>
                <a:latin typeface="Gaegu Bold"/>
                <a:ea typeface="Gaegu Bold"/>
                <a:cs typeface="Gaegu Bold"/>
                <a:sym typeface="Gaegu Bold"/>
              </a:rPr>
              <a:t> </a:t>
            </a:r>
            <a:r>
              <a:rPr lang="en-US" sz="4340" b="1" spc="-130" dirty="0" err="1">
                <a:solidFill>
                  <a:srgbClr val="5E708F"/>
                </a:solidFill>
                <a:latin typeface="Gaegu Bold"/>
                <a:ea typeface="Gaegu Bold"/>
                <a:cs typeface="Gaegu Bold"/>
                <a:sym typeface="Gaegu Bold"/>
              </a:rPr>
              <a:t>finali</a:t>
            </a:r>
            <a:r>
              <a:rPr lang="en-US" sz="4340" b="1" spc="-130" dirty="0">
                <a:solidFill>
                  <a:srgbClr val="5E708F"/>
                </a:solidFill>
                <a:latin typeface="Gaegu Bold"/>
                <a:ea typeface="Gaegu Bold"/>
                <a:cs typeface="Gaegu Bold"/>
                <a:sym typeface="Gaegu Bold"/>
              </a:rPr>
              <a:t> </a:t>
            </a:r>
          </a:p>
        </p:txBody>
      </p:sp>
      <p:sp>
        <p:nvSpPr>
          <p:cNvPr id="10" name="Freeform 10"/>
          <p:cNvSpPr/>
          <p:nvPr/>
        </p:nvSpPr>
        <p:spPr>
          <a:xfrm>
            <a:off x="7972351" y="428709"/>
            <a:ext cx="2409759" cy="500488"/>
          </a:xfrm>
          <a:custGeom>
            <a:avLst/>
            <a:gdLst/>
            <a:ahLst/>
            <a:cxnLst/>
            <a:rect l="l" t="t" r="r" b="b"/>
            <a:pathLst>
              <a:path w="2409759" h="500488">
                <a:moveTo>
                  <a:pt x="0" y="0"/>
                </a:moveTo>
                <a:lnTo>
                  <a:pt x="2409760" y="0"/>
                </a:lnTo>
                <a:lnTo>
                  <a:pt x="2409760" y="500489"/>
                </a:lnTo>
                <a:lnTo>
                  <a:pt x="0" y="500489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7D81CF5F-046B-4FCE-8A44-9D14972042FD}"/>
              </a:ext>
            </a:extLst>
          </p:cNvPr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5" y="205976"/>
            <a:ext cx="1120775" cy="942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C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3911467" flipH="1">
            <a:off x="7844169" y="-2308468"/>
            <a:ext cx="4379113" cy="6544871"/>
          </a:xfrm>
          <a:custGeom>
            <a:avLst/>
            <a:gdLst/>
            <a:ahLst/>
            <a:cxnLst/>
            <a:rect l="l" t="t" r="r" b="b"/>
            <a:pathLst>
              <a:path w="4379113" h="6544871">
                <a:moveTo>
                  <a:pt x="4379113" y="0"/>
                </a:moveTo>
                <a:lnTo>
                  <a:pt x="0" y="0"/>
                </a:lnTo>
                <a:lnTo>
                  <a:pt x="0" y="6544871"/>
                </a:lnTo>
                <a:lnTo>
                  <a:pt x="4379113" y="6544871"/>
                </a:lnTo>
                <a:lnTo>
                  <a:pt x="4379113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2194750">
            <a:off x="7501951" y="1858883"/>
            <a:ext cx="1810110" cy="1665301"/>
          </a:xfrm>
          <a:custGeom>
            <a:avLst/>
            <a:gdLst/>
            <a:ahLst/>
            <a:cxnLst/>
            <a:rect l="l" t="t" r="r" b="b"/>
            <a:pathLst>
              <a:path w="1810110" h="1665301">
                <a:moveTo>
                  <a:pt x="0" y="0"/>
                </a:moveTo>
                <a:lnTo>
                  <a:pt x="1810110" y="0"/>
                </a:lnTo>
                <a:lnTo>
                  <a:pt x="1810110" y="1665301"/>
                </a:lnTo>
                <a:lnTo>
                  <a:pt x="0" y="166530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148829">
            <a:off x="5647119" y="775614"/>
            <a:ext cx="937030" cy="1415842"/>
          </a:xfrm>
          <a:custGeom>
            <a:avLst/>
            <a:gdLst/>
            <a:ahLst/>
            <a:cxnLst/>
            <a:rect l="l" t="t" r="r" b="b"/>
            <a:pathLst>
              <a:path w="937030" h="1415842">
                <a:moveTo>
                  <a:pt x="0" y="0"/>
                </a:moveTo>
                <a:lnTo>
                  <a:pt x="937030" y="0"/>
                </a:lnTo>
                <a:lnTo>
                  <a:pt x="937030" y="1415842"/>
                </a:lnTo>
                <a:lnTo>
                  <a:pt x="0" y="141584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105942" y="4004160"/>
            <a:ext cx="1901555" cy="615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99"/>
              </a:lnSpc>
            </a:pPr>
            <a:r>
              <a:rPr lang="en-US" sz="3999" b="1" spc="-119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1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214079" y="4004160"/>
            <a:ext cx="1901555" cy="615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99"/>
              </a:lnSpc>
            </a:pPr>
            <a:r>
              <a:rPr lang="en-US" sz="3999" b="1" spc="-119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2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211793" y="4004160"/>
            <a:ext cx="2625057" cy="615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99"/>
              </a:lnSpc>
            </a:pPr>
            <a:r>
              <a:rPr lang="en-US" sz="3999" b="1" spc="-119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3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62000" y="1895770"/>
            <a:ext cx="4058914" cy="659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01"/>
              </a:lnSpc>
            </a:pPr>
            <a:r>
              <a:rPr lang="en-US" sz="4547">
                <a:solidFill>
                  <a:srgbClr val="5D398E"/>
                </a:solidFill>
                <a:latin typeface="Lazydog"/>
                <a:ea typeface="Lazydog"/>
                <a:cs typeface="Lazydog"/>
                <a:sym typeface="Lazydog"/>
              </a:rPr>
              <a:t>OBIETTIVI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51957" y="4778211"/>
            <a:ext cx="2555541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70"/>
              </a:lnSpc>
              <a:spcBef>
                <a:spcPct val="0"/>
              </a:spcBef>
            </a:pPr>
            <a:r>
              <a:rPr lang="en-US" sz="2970" b="1" spc="-89" dirty="0">
                <a:solidFill>
                  <a:srgbClr val="000000"/>
                </a:solidFill>
                <a:latin typeface="Gaegu Bold"/>
                <a:ea typeface="Gaegu Bold"/>
                <a:cs typeface="Gaegu Bold"/>
                <a:sym typeface="Gaegu Bold"/>
              </a:rPr>
              <a:t>PREVENZIONE E CONTRASTO AL RISCHIO DI ESCLUSIONE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136900" y="4778211"/>
            <a:ext cx="3276600" cy="19236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70"/>
              </a:lnSpc>
              <a:spcBef>
                <a:spcPct val="0"/>
              </a:spcBef>
            </a:pPr>
            <a:r>
              <a:rPr lang="it-IT" sz="2970" b="1" spc="-89" dirty="0">
                <a:solidFill>
                  <a:srgbClr val="000000"/>
                </a:solidFill>
                <a:latin typeface="Gaegu Bold"/>
                <a:ea typeface="Gaegu Bold"/>
                <a:cs typeface="Gaegu Bold"/>
                <a:sym typeface="Gaegu Bold"/>
              </a:rPr>
              <a:t>RICONOSCIMENTO E VALORIZZAZIONE DEL RUOLO DELL’ANIMAZIONE SOCIOEDUCATIVA </a:t>
            </a:r>
            <a:endParaRPr lang="en-US" sz="2970" b="1" spc="-89" dirty="0">
              <a:solidFill>
                <a:srgbClr val="000000"/>
              </a:solidFill>
              <a:latin typeface="Gaegu Bold"/>
              <a:ea typeface="Gaegu Bold"/>
              <a:cs typeface="Gaegu Bold"/>
              <a:sym typeface="Gaegu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614349" y="4679411"/>
            <a:ext cx="3419377" cy="2685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70"/>
              </a:lnSpc>
              <a:spcBef>
                <a:spcPct val="0"/>
              </a:spcBef>
            </a:pPr>
            <a:r>
              <a:rPr lang="en-US" sz="2970" b="1" spc="-89" dirty="0">
                <a:solidFill>
                  <a:srgbClr val="000000"/>
                </a:solidFill>
                <a:latin typeface="Gaegu Bold"/>
                <a:ea typeface="Gaegu Bold"/>
                <a:cs typeface="Gaegu Bold"/>
                <a:sym typeface="Gaegu Bold"/>
              </a:rPr>
              <a:t>OFFRIRE STRUMENTI PER ORIENTAMENTO, FORMAZIONE E LAVORO</a:t>
            </a:r>
          </a:p>
          <a:p>
            <a:pPr algn="ctr">
              <a:lnSpc>
                <a:spcPts val="2970"/>
              </a:lnSpc>
              <a:spcBef>
                <a:spcPct val="0"/>
              </a:spcBef>
            </a:pPr>
            <a:r>
              <a:rPr lang="en-US" sz="2970" b="1" spc="-89" dirty="0">
                <a:solidFill>
                  <a:srgbClr val="000000"/>
                </a:solidFill>
                <a:latin typeface="Gaegu Bold"/>
                <a:ea typeface="Gaegu Bold"/>
                <a:cs typeface="Gaegu Bold"/>
                <a:sym typeface="Gaegu Bold"/>
              </a:rPr>
              <a:t>CREARE OPPORTUNITÀ DI CRESCITA E SVILUPPO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F1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554725" y="0"/>
            <a:ext cx="2150549" cy="1497564"/>
          </a:xfrm>
          <a:custGeom>
            <a:avLst/>
            <a:gdLst/>
            <a:ahLst/>
            <a:cxnLst/>
            <a:rect l="l" t="t" r="r" b="b"/>
            <a:pathLst>
              <a:path w="2150549" h="1497564">
                <a:moveTo>
                  <a:pt x="0" y="0"/>
                </a:moveTo>
                <a:lnTo>
                  <a:pt x="2150550" y="0"/>
                </a:lnTo>
                <a:lnTo>
                  <a:pt x="2150550" y="1497564"/>
                </a:lnTo>
                <a:lnTo>
                  <a:pt x="0" y="14975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-1163863" y="4009144"/>
            <a:ext cx="2225863" cy="4310650"/>
          </a:xfrm>
          <a:custGeom>
            <a:avLst/>
            <a:gdLst/>
            <a:ahLst/>
            <a:cxnLst/>
            <a:rect l="l" t="t" r="r" b="b"/>
            <a:pathLst>
              <a:path w="2225863" h="4310650">
                <a:moveTo>
                  <a:pt x="2225863" y="0"/>
                </a:moveTo>
                <a:lnTo>
                  <a:pt x="0" y="0"/>
                </a:lnTo>
                <a:lnTo>
                  <a:pt x="0" y="4310650"/>
                </a:lnTo>
                <a:lnTo>
                  <a:pt x="2225863" y="4310650"/>
                </a:lnTo>
                <a:lnTo>
                  <a:pt x="2225863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055715" y="1064139"/>
            <a:ext cx="6444414" cy="659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1"/>
              </a:lnSpc>
            </a:pPr>
            <a:r>
              <a:rPr lang="en-US" sz="4547">
                <a:solidFill>
                  <a:srgbClr val="5D398E"/>
                </a:solidFill>
                <a:latin typeface="Lazydog"/>
                <a:ea typeface="Lazydog"/>
                <a:cs typeface="Lazydog"/>
                <a:sym typeface="Lazydog"/>
              </a:rPr>
              <a:t>ATTIVITA’ SVOLTE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46741" y="5033148"/>
            <a:ext cx="2254708" cy="15994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66"/>
              </a:lnSpc>
            </a:pP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Incontro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istituzionale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Presentazione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del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progetto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e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scheda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di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sintesi</a:t>
            </a:r>
            <a:endParaRPr lang="en-US" sz="1722" b="1" spc="-51" dirty="0">
              <a:solidFill>
                <a:srgbClr val="2E3C54"/>
              </a:solidFill>
              <a:latin typeface="Gaegu Bold"/>
              <a:ea typeface="Gaegu Bold"/>
              <a:cs typeface="Gaegu Bold"/>
              <a:sym typeface="Gaegu Bold"/>
            </a:endParaRPr>
          </a:p>
          <a:p>
            <a:pPr algn="ctr">
              <a:lnSpc>
                <a:spcPts val="2066"/>
              </a:lnSpc>
            </a:pP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Definizione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del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calendario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attività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</a:t>
            </a:r>
          </a:p>
          <a:p>
            <a:pPr algn="ctr">
              <a:lnSpc>
                <a:spcPts val="2066"/>
              </a:lnSpc>
            </a:pPr>
            <a:endParaRPr lang="en-US" sz="1722" b="1" spc="-51" dirty="0">
              <a:solidFill>
                <a:srgbClr val="2E3C54"/>
              </a:solidFill>
              <a:latin typeface="Gaegu Bold"/>
              <a:ea typeface="Gaegu Bold"/>
              <a:cs typeface="Gaegu Bold"/>
              <a:sym typeface="Gaegu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6986307" y="5033148"/>
            <a:ext cx="2372426" cy="18687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66"/>
              </a:lnSpc>
            </a:pP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Svolgimento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di 3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incontri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: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stimolo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del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dialogo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e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lavoro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sulle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insoddisfazioni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degli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studenti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. Come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trasformare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le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impressioni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negative in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opportunità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di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miglioramento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68703" y="2809189"/>
            <a:ext cx="1810785" cy="603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58"/>
              </a:lnSpc>
            </a:pPr>
            <a:r>
              <a:rPr lang="en-US" sz="4064" b="1" spc="-12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01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417915" y="2809189"/>
            <a:ext cx="1810785" cy="603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58"/>
              </a:lnSpc>
            </a:pPr>
            <a:r>
              <a:rPr lang="en-US" sz="4064" b="1" spc="-12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02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315764" y="2809189"/>
            <a:ext cx="1622740" cy="603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58"/>
              </a:lnSpc>
            </a:pPr>
            <a:r>
              <a:rPr lang="en-US" sz="4064" b="1" spc="-12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03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04369" y="3313424"/>
            <a:ext cx="2497782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70"/>
              </a:lnSpc>
              <a:spcBef>
                <a:spcPct val="0"/>
              </a:spcBef>
            </a:pPr>
            <a:r>
              <a:rPr lang="en-US" sz="1970" b="1" spc="-59" dirty="0">
                <a:solidFill>
                  <a:srgbClr val="000000"/>
                </a:solidFill>
                <a:latin typeface="Gaegu Bold"/>
                <a:ea typeface="Gaegu Bold"/>
                <a:cs typeface="Gaegu Bold"/>
                <a:sym typeface="Gaegu Bold"/>
              </a:rPr>
              <a:t>LANCIO DEL PROGETTO</a:t>
            </a:r>
          </a:p>
          <a:p>
            <a:pPr algn="ctr">
              <a:lnSpc>
                <a:spcPts val="1970"/>
              </a:lnSpc>
              <a:spcBef>
                <a:spcPct val="0"/>
              </a:spcBef>
            </a:pPr>
            <a:r>
              <a:rPr lang="en-US" sz="1970" b="1" spc="-59" dirty="0">
                <a:solidFill>
                  <a:srgbClr val="000000"/>
                </a:solidFill>
                <a:latin typeface="Gaegu Bold"/>
                <a:ea typeface="Gaegu Bold"/>
                <a:cs typeface="Gaegu Bold"/>
                <a:sym typeface="Gaegu Bold"/>
              </a:rPr>
              <a:t>DATA: </a:t>
            </a:r>
            <a:r>
              <a:rPr lang="it-IT" sz="1970" b="1" spc="-59" dirty="0">
                <a:solidFill>
                  <a:srgbClr val="000000"/>
                </a:solidFill>
                <a:latin typeface="Gaegu Bold"/>
                <a:ea typeface="Gaegu Bold"/>
                <a:cs typeface="Gaegu Bold"/>
                <a:sym typeface="Gaegu Bold"/>
              </a:rPr>
              <a:t>31 ottobre 2024 e 5 dicembre 2024</a:t>
            </a:r>
            <a:endParaRPr lang="en-US" sz="1970" b="1" spc="-59" dirty="0">
              <a:solidFill>
                <a:srgbClr val="000000"/>
              </a:solidFill>
              <a:latin typeface="Gaegu Bold"/>
              <a:ea typeface="Gaegu Bold"/>
              <a:cs typeface="Gaegu Bold"/>
              <a:sym typeface="Gaegu Bol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4232651" y="3313424"/>
            <a:ext cx="2181313" cy="1282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70"/>
              </a:lnSpc>
              <a:spcBef>
                <a:spcPct val="0"/>
              </a:spcBef>
            </a:pPr>
            <a:r>
              <a:rPr lang="en-US" sz="1970" b="1" spc="-59" dirty="0" err="1">
                <a:solidFill>
                  <a:srgbClr val="000000"/>
                </a:solidFill>
                <a:latin typeface="Gaegu Bold"/>
                <a:ea typeface="Gaegu Bold"/>
                <a:cs typeface="Gaegu Bold"/>
                <a:sym typeface="Gaegu Bold"/>
              </a:rPr>
              <a:t>Incontri</a:t>
            </a:r>
            <a:r>
              <a:rPr lang="en-US" sz="1970" b="1" spc="-59" dirty="0">
                <a:solidFill>
                  <a:srgbClr val="000000"/>
                </a:solidFill>
                <a:latin typeface="Gaegu Bold"/>
                <a:ea typeface="Gaegu Bold"/>
                <a:cs typeface="Gaegu Bold"/>
                <a:sym typeface="Gaegu Bold"/>
              </a:rPr>
              <a:t> di info-</a:t>
            </a:r>
            <a:r>
              <a:rPr lang="en-US" sz="1970" b="1" spc="-59" dirty="0" err="1">
                <a:solidFill>
                  <a:srgbClr val="000000"/>
                </a:solidFill>
                <a:latin typeface="Gaegu Bold"/>
                <a:ea typeface="Gaegu Bold"/>
                <a:cs typeface="Gaegu Bold"/>
                <a:sym typeface="Gaegu Bold"/>
              </a:rPr>
              <a:t>formazione</a:t>
            </a:r>
            <a:r>
              <a:rPr lang="en-US" sz="1970" b="1" spc="-59" dirty="0">
                <a:solidFill>
                  <a:srgbClr val="000000"/>
                </a:solidFill>
                <a:latin typeface="Gaegu Bold"/>
                <a:ea typeface="Gaegu Bold"/>
                <a:cs typeface="Gaegu Bold"/>
                <a:sym typeface="Gaegu Bold"/>
              </a:rPr>
              <a:t> </a:t>
            </a:r>
          </a:p>
          <a:p>
            <a:pPr algn="ctr">
              <a:lnSpc>
                <a:spcPts val="1970"/>
              </a:lnSpc>
              <a:spcBef>
                <a:spcPct val="0"/>
              </a:spcBef>
            </a:pPr>
            <a:r>
              <a:rPr lang="en-US" sz="1970" b="1" spc="-59" dirty="0">
                <a:solidFill>
                  <a:srgbClr val="000000"/>
                </a:solidFill>
                <a:latin typeface="Gaegu Bold"/>
                <a:ea typeface="Gaegu Bold"/>
                <a:cs typeface="Gaegu Bold"/>
                <a:sym typeface="Gaegu Bold"/>
              </a:rPr>
              <a:t>DATA: </a:t>
            </a:r>
            <a:r>
              <a:rPr lang="it-IT" sz="1970" b="1" spc="-59" dirty="0">
                <a:solidFill>
                  <a:srgbClr val="000000"/>
                </a:solidFill>
                <a:latin typeface="Gaegu Bold"/>
                <a:ea typeface="Gaegu Bold"/>
                <a:cs typeface="Gaegu Bold"/>
                <a:sym typeface="Gaegu Bold"/>
              </a:rPr>
              <a:t>9 gennaio e 6 febbraio 2025</a:t>
            </a:r>
            <a:endParaRPr lang="en-US" sz="1970" b="1" spc="-59" dirty="0">
              <a:solidFill>
                <a:srgbClr val="000000"/>
              </a:solidFill>
              <a:latin typeface="Gaegu Bold"/>
              <a:ea typeface="Gaegu Bold"/>
              <a:cs typeface="Gaegu Bold"/>
              <a:sym typeface="Gaegu Bold"/>
            </a:endParaRPr>
          </a:p>
          <a:p>
            <a:pPr algn="ctr">
              <a:lnSpc>
                <a:spcPts val="1970"/>
              </a:lnSpc>
              <a:spcBef>
                <a:spcPct val="0"/>
              </a:spcBef>
            </a:pPr>
            <a:endParaRPr lang="en-US" sz="1970" b="1" spc="-59" dirty="0">
              <a:solidFill>
                <a:srgbClr val="000000"/>
              </a:solidFill>
              <a:latin typeface="Gaegu Bold"/>
              <a:ea typeface="Gaegu Bold"/>
              <a:cs typeface="Gaegu Bold"/>
              <a:sym typeface="Gaegu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6765238" y="3338449"/>
            <a:ext cx="2723793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70"/>
              </a:lnSpc>
              <a:spcBef>
                <a:spcPct val="0"/>
              </a:spcBef>
            </a:pPr>
            <a:r>
              <a:rPr lang="en-US" sz="1970" b="1" spc="-59" dirty="0" err="1">
                <a:solidFill>
                  <a:srgbClr val="000000"/>
                </a:solidFill>
                <a:latin typeface="Gaegu Bold"/>
                <a:ea typeface="Gaegu Bold"/>
                <a:cs typeface="Gaegu Bold"/>
                <a:sym typeface="Gaegu Bold"/>
              </a:rPr>
              <a:t>Incontri</a:t>
            </a:r>
            <a:r>
              <a:rPr lang="en-US" sz="1970" b="1" spc="-59" dirty="0">
                <a:solidFill>
                  <a:srgbClr val="000000"/>
                </a:solidFill>
                <a:latin typeface="Gaegu Bold"/>
                <a:ea typeface="Gaegu Bold"/>
                <a:cs typeface="Gaegu Bold"/>
                <a:sym typeface="Gaegu Bold"/>
              </a:rPr>
              <a:t> di </a:t>
            </a:r>
            <a:r>
              <a:rPr lang="en-US" sz="1970" b="1" spc="-59" dirty="0" err="1">
                <a:solidFill>
                  <a:srgbClr val="000000"/>
                </a:solidFill>
                <a:latin typeface="Gaegu Bold"/>
                <a:ea typeface="Gaegu Bold"/>
                <a:cs typeface="Gaegu Bold"/>
                <a:sym typeface="Gaegu Bold"/>
              </a:rPr>
              <a:t>Benessere</a:t>
            </a:r>
            <a:r>
              <a:rPr lang="en-US" sz="1970" b="1" spc="-59" dirty="0">
                <a:solidFill>
                  <a:srgbClr val="000000"/>
                </a:solidFill>
                <a:latin typeface="Gaegu Bold"/>
                <a:ea typeface="Gaegu Bold"/>
                <a:cs typeface="Gaegu Bold"/>
                <a:sym typeface="Gaegu Bold"/>
              </a:rPr>
              <a:t> </a:t>
            </a:r>
            <a:r>
              <a:rPr lang="en-US" sz="1970" b="1" spc="-59" dirty="0" err="1">
                <a:solidFill>
                  <a:srgbClr val="000000"/>
                </a:solidFill>
                <a:latin typeface="Gaegu Bold"/>
                <a:ea typeface="Gaegu Bold"/>
                <a:cs typeface="Gaegu Bold"/>
                <a:sym typeface="Gaegu Bold"/>
              </a:rPr>
              <a:t>Psicologico</a:t>
            </a:r>
            <a:r>
              <a:rPr lang="en-US" sz="1970" b="1" spc="-59" dirty="0">
                <a:solidFill>
                  <a:srgbClr val="000000"/>
                </a:solidFill>
                <a:latin typeface="Gaegu Bold"/>
                <a:ea typeface="Gaegu Bold"/>
                <a:cs typeface="Gaegu Bold"/>
                <a:sym typeface="Gaegu Bold"/>
              </a:rPr>
              <a:t> </a:t>
            </a:r>
          </a:p>
          <a:p>
            <a:pPr algn="ctr">
              <a:lnSpc>
                <a:spcPts val="1970"/>
              </a:lnSpc>
              <a:spcBef>
                <a:spcPct val="0"/>
              </a:spcBef>
            </a:pPr>
            <a:r>
              <a:rPr lang="en-US" sz="1970" b="1" spc="-59" dirty="0">
                <a:solidFill>
                  <a:srgbClr val="000000"/>
                </a:solidFill>
                <a:latin typeface="Gaegu Bold"/>
                <a:ea typeface="Gaegu Bold"/>
                <a:cs typeface="Gaegu Bold"/>
                <a:sym typeface="Gaegu Bold"/>
              </a:rPr>
              <a:t>DATA: </a:t>
            </a:r>
            <a:r>
              <a:rPr lang="it-IT" sz="1970" b="1" spc="-59" dirty="0">
                <a:solidFill>
                  <a:srgbClr val="000000"/>
                </a:solidFill>
                <a:latin typeface="Gaegu Bold"/>
                <a:ea typeface="Gaegu Bold"/>
                <a:cs typeface="Gaegu Bold"/>
                <a:sym typeface="Gaegu Bold"/>
              </a:rPr>
              <a:t>28 Marzo</a:t>
            </a:r>
            <a:endParaRPr lang="en-US" sz="1970" b="1" spc="-59" dirty="0">
              <a:solidFill>
                <a:srgbClr val="000000"/>
              </a:solidFill>
              <a:latin typeface="Gaegu Bold"/>
              <a:ea typeface="Gaegu Bold"/>
              <a:cs typeface="Gaegu Bold"/>
              <a:sym typeface="Gaegu Bold"/>
            </a:endParaRPr>
          </a:p>
          <a:p>
            <a:pPr algn="ctr">
              <a:lnSpc>
                <a:spcPts val="1970"/>
              </a:lnSpc>
              <a:spcBef>
                <a:spcPct val="0"/>
              </a:spcBef>
            </a:pPr>
            <a:endParaRPr lang="en-US" sz="1970" b="1" spc="-59" dirty="0">
              <a:solidFill>
                <a:srgbClr val="000000"/>
              </a:solidFill>
              <a:latin typeface="Gaegu Bold"/>
              <a:ea typeface="Gaegu Bold"/>
              <a:cs typeface="Gaegu Bold"/>
              <a:sym typeface="Gaegu Bold"/>
            </a:endParaRPr>
          </a:p>
        </p:txBody>
      </p:sp>
      <p:sp>
        <p:nvSpPr>
          <p:cNvPr id="17" name="TextBox 7">
            <a:extLst>
              <a:ext uri="{FF2B5EF4-FFF2-40B4-BE49-F238E27FC236}">
                <a16:creationId xmlns:a16="http://schemas.microsoft.com/office/drawing/2014/main" id="{7879019D-65E2-448E-8B1B-76F9755BC4A4}"/>
              </a:ext>
            </a:extLst>
          </p:cNvPr>
          <p:cNvSpPr txBox="1"/>
          <p:nvPr/>
        </p:nvSpPr>
        <p:spPr>
          <a:xfrm>
            <a:off x="4156714" y="5033148"/>
            <a:ext cx="2333187" cy="13301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66"/>
              </a:lnSpc>
            </a:pP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Attività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svolte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presso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l’IIS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Marchitelli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di Villa Santa Maria con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tre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classi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quinte.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Totale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: 6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incontri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</a:t>
            </a:r>
          </a:p>
          <a:p>
            <a:pPr algn="ctr">
              <a:lnSpc>
                <a:spcPts val="2066"/>
              </a:lnSpc>
            </a:pPr>
            <a:endParaRPr lang="en-US" sz="1722" b="1" spc="-51" dirty="0">
              <a:solidFill>
                <a:srgbClr val="2E3C54"/>
              </a:solidFill>
              <a:latin typeface="Gaegu Bold"/>
              <a:ea typeface="Gaegu Bold"/>
              <a:cs typeface="Gaegu Bold"/>
              <a:sym typeface="Gaegu 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F1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554725" y="0"/>
            <a:ext cx="2150549" cy="1497564"/>
          </a:xfrm>
          <a:custGeom>
            <a:avLst/>
            <a:gdLst/>
            <a:ahLst/>
            <a:cxnLst/>
            <a:rect l="l" t="t" r="r" b="b"/>
            <a:pathLst>
              <a:path w="2150549" h="1497564">
                <a:moveTo>
                  <a:pt x="0" y="0"/>
                </a:moveTo>
                <a:lnTo>
                  <a:pt x="2150550" y="0"/>
                </a:lnTo>
                <a:lnTo>
                  <a:pt x="2150550" y="1497564"/>
                </a:lnTo>
                <a:lnTo>
                  <a:pt x="0" y="14975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-1163863" y="4009144"/>
            <a:ext cx="2225863" cy="4310650"/>
          </a:xfrm>
          <a:custGeom>
            <a:avLst/>
            <a:gdLst/>
            <a:ahLst/>
            <a:cxnLst/>
            <a:rect l="l" t="t" r="r" b="b"/>
            <a:pathLst>
              <a:path w="2225863" h="4310650">
                <a:moveTo>
                  <a:pt x="2225863" y="0"/>
                </a:moveTo>
                <a:lnTo>
                  <a:pt x="0" y="0"/>
                </a:lnTo>
                <a:lnTo>
                  <a:pt x="0" y="4310650"/>
                </a:lnTo>
                <a:lnTo>
                  <a:pt x="2225863" y="4310650"/>
                </a:lnTo>
                <a:lnTo>
                  <a:pt x="2225863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055715" y="1064139"/>
            <a:ext cx="6444414" cy="659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1"/>
              </a:lnSpc>
            </a:pPr>
            <a:r>
              <a:rPr lang="en-US" sz="4547">
                <a:solidFill>
                  <a:srgbClr val="5D398E"/>
                </a:solidFill>
                <a:latin typeface="Lazydog"/>
                <a:ea typeface="Lazydog"/>
                <a:cs typeface="Lazydog"/>
                <a:sym typeface="Lazydog"/>
              </a:rPr>
              <a:t>ATTIVITA’ SVOLTE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81425" y="4229730"/>
            <a:ext cx="3295200" cy="15994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66"/>
              </a:lnSpc>
            </a:pP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Visita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didattica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con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Majellando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a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Tussio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sull’Altopiano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Navelli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e trekking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fino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al Castello di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Bominaco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.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Escursione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pomeridiana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in canoa a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Bussi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. </a:t>
            </a:r>
          </a:p>
          <a:p>
            <a:pPr algn="ctr">
              <a:lnSpc>
                <a:spcPts val="2066"/>
              </a:lnSpc>
            </a:pPr>
            <a:endParaRPr lang="en-US" sz="1722" b="1" spc="-51" dirty="0">
              <a:solidFill>
                <a:srgbClr val="2E3C54"/>
              </a:solidFill>
              <a:latin typeface="Gaegu Bold"/>
              <a:ea typeface="Gaegu Bold"/>
              <a:cs typeface="Gaegu Bold"/>
              <a:sym typeface="Gaegu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4151348" y="4229730"/>
            <a:ext cx="3610479" cy="10608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66"/>
              </a:lnSpc>
            </a:pP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Attività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affidata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a Con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Solidarietà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Soc.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Cooperativa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per il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servizio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di educative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domiciliare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a n. 5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utenti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</a:t>
            </a:r>
          </a:p>
          <a:p>
            <a:pPr algn="ctr">
              <a:lnSpc>
                <a:spcPts val="2066"/>
              </a:lnSpc>
            </a:pPr>
            <a:endParaRPr lang="en-US" sz="1722" b="1" spc="-51" dirty="0">
              <a:solidFill>
                <a:srgbClr val="2E3C54"/>
              </a:solidFill>
              <a:latin typeface="Gaegu Bold"/>
              <a:ea typeface="Gaegu Bold"/>
              <a:cs typeface="Gaegu Bold"/>
              <a:sym typeface="Gaegu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568703" y="2805135"/>
            <a:ext cx="1810785" cy="608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58"/>
              </a:lnSpc>
            </a:pPr>
            <a:r>
              <a:rPr lang="en-US" sz="4064" b="1" spc="-12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04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731735" y="2805135"/>
            <a:ext cx="1810785" cy="608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58"/>
              </a:lnSpc>
            </a:pPr>
            <a:r>
              <a:rPr lang="en-US" sz="4064" b="1" spc="-12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05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63291" y="3241169"/>
            <a:ext cx="3213334" cy="654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96"/>
              </a:lnSpc>
              <a:spcBef>
                <a:spcPct val="0"/>
              </a:spcBef>
            </a:pPr>
            <a:r>
              <a:rPr lang="en-US" sz="1696" b="1" spc="-50" dirty="0">
                <a:solidFill>
                  <a:srgbClr val="000000"/>
                </a:solidFill>
                <a:latin typeface="Gaegu Bold"/>
                <a:ea typeface="Gaegu Bold"/>
                <a:cs typeface="Gaegu Bold"/>
                <a:sym typeface="Gaegu Bold"/>
              </a:rPr>
              <a:t>SANGRO ART-LAB</a:t>
            </a:r>
          </a:p>
          <a:p>
            <a:pPr algn="ctr">
              <a:lnSpc>
                <a:spcPts val="1696"/>
              </a:lnSpc>
              <a:spcBef>
                <a:spcPct val="0"/>
              </a:spcBef>
            </a:pPr>
            <a:r>
              <a:rPr lang="en-US" sz="1696" b="1" spc="-50" dirty="0">
                <a:solidFill>
                  <a:srgbClr val="000000"/>
                </a:solidFill>
                <a:latin typeface="Gaegu Bold"/>
                <a:ea typeface="Gaegu Bold"/>
                <a:cs typeface="Gaegu Bold"/>
                <a:sym typeface="Gaegu Bold"/>
              </a:rPr>
              <a:t>DATA: 10 APRILE 2025</a:t>
            </a:r>
          </a:p>
          <a:p>
            <a:pPr algn="ctr">
              <a:lnSpc>
                <a:spcPts val="1696"/>
              </a:lnSpc>
              <a:spcBef>
                <a:spcPct val="0"/>
              </a:spcBef>
            </a:pPr>
            <a:endParaRPr lang="en-US" sz="1696" b="1" spc="-50" dirty="0">
              <a:solidFill>
                <a:srgbClr val="000000"/>
              </a:solidFill>
              <a:latin typeface="Gaegu Bold"/>
              <a:ea typeface="Gaegu Bold"/>
              <a:cs typeface="Gaegu Bold"/>
              <a:sym typeface="Gaegu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546471" y="3313424"/>
            <a:ext cx="2552829" cy="512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70"/>
              </a:lnSpc>
              <a:spcBef>
                <a:spcPct val="0"/>
              </a:spcBef>
            </a:pPr>
            <a:r>
              <a:rPr lang="en-US" sz="1970" b="1" spc="-59" dirty="0">
                <a:solidFill>
                  <a:srgbClr val="000000"/>
                </a:solidFill>
                <a:latin typeface="Gaegu Bold"/>
                <a:ea typeface="Gaegu Bold"/>
                <a:cs typeface="Gaegu Bold"/>
                <a:sym typeface="Gaegu Bold"/>
              </a:rPr>
              <a:t>EDUCATIVA DOMICILIARE</a:t>
            </a:r>
          </a:p>
          <a:p>
            <a:pPr algn="ctr">
              <a:lnSpc>
                <a:spcPts val="1970"/>
              </a:lnSpc>
              <a:spcBef>
                <a:spcPct val="0"/>
              </a:spcBef>
            </a:pPr>
            <a:r>
              <a:rPr lang="en-US" sz="1970" b="1" spc="-59" dirty="0">
                <a:solidFill>
                  <a:srgbClr val="000000"/>
                </a:solidFill>
                <a:latin typeface="Gaegu Bold"/>
                <a:ea typeface="Gaegu Bold"/>
                <a:cs typeface="Gaegu Bold"/>
                <a:sym typeface="Gaegu Bold"/>
              </a:rPr>
              <a:t>MESI: MARZO E APRILE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570406" y="2863791"/>
            <a:ext cx="1810785" cy="608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58"/>
              </a:lnSpc>
            </a:pPr>
            <a:r>
              <a:rPr lang="en-US" sz="4064" b="1" spc="-12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06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931982" y="3472775"/>
            <a:ext cx="2760018" cy="512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70"/>
              </a:lnSpc>
              <a:spcBef>
                <a:spcPct val="0"/>
              </a:spcBef>
            </a:pPr>
            <a:r>
              <a:rPr lang="en-US" sz="1970" b="1" spc="-59" dirty="0">
                <a:solidFill>
                  <a:srgbClr val="000000"/>
                </a:solidFill>
                <a:latin typeface="Gaegu Bold"/>
                <a:ea typeface="Gaegu Bold"/>
                <a:cs typeface="Gaegu Bold"/>
                <a:sym typeface="Gaegu Bold"/>
              </a:rPr>
              <a:t>EVENTO FINALE: APRILE 2025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500129" y="4361937"/>
            <a:ext cx="1438120" cy="7914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66"/>
              </a:lnSpc>
            </a:pP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Riflessione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sui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risultati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</a:t>
            </a:r>
            <a:r>
              <a:rPr lang="en-US" sz="1722" b="1" spc="-51" dirty="0" err="1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raggiunti</a:t>
            </a:r>
            <a:r>
              <a:rPr lang="en-US" sz="1722" b="1" spc="-51" dirty="0">
                <a:solidFill>
                  <a:srgbClr val="2E3C54"/>
                </a:solidFill>
                <a:latin typeface="Gaegu Bold"/>
                <a:ea typeface="Gaegu Bold"/>
                <a:cs typeface="Gaegu Bold"/>
                <a:sym typeface="Gaegu Bold"/>
              </a:rPr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F1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422900" y="1939171"/>
            <a:ext cx="4433246" cy="4141276"/>
            <a:chOff x="0" y="0"/>
            <a:chExt cx="4828540" cy="4716780"/>
          </a:xfrm>
        </p:grpSpPr>
        <p:sp>
          <p:nvSpPr>
            <p:cNvPr id="3" name="Freeform 3"/>
            <p:cNvSpPr/>
            <p:nvPr/>
          </p:nvSpPr>
          <p:spPr>
            <a:xfrm>
              <a:off x="0" y="-7620"/>
              <a:ext cx="4833620" cy="4726940"/>
            </a:xfrm>
            <a:custGeom>
              <a:avLst/>
              <a:gdLst/>
              <a:ahLst/>
              <a:cxnLst/>
              <a:rect l="l" t="t" r="r" b="b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80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10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40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0" y="4281170"/>
                    <a:pt x="4535170" y="4335780"/>
                    <a:pt x="4491990" y="4382770"/>
                  </a:cubicBezTo>
                  <a:cubicBezTo>
                    <a:pt x="4453890" y="4424680"/>
                    <a:pt x="4411980" y="4466590"/>
                    <a:pt x="4345940" y="4467860"/>
                  </a:cubicBezTo>
                  <a:cubicBezTo>
                    <a:pt x="4330700" y="4467860"/>
                    <a:pt x="4316730" y="4483100"/>
                    <a:pt x="4301490" y="4490720"/>
                  </a:cubicBezTo>
                  <a:cubicBezTo>
                    <a:pt x="4236720" y="4518660"/>
                    <a:pt x="4169410" y="4542790"/>
                    <a:pt x="4105910" y="4573270"/>
                  </a:cubicBezTo>
                  <a:cubicBezTo>
                    <a:pt x="3989070" y="4629150"/>
                    <a:pt x="3863340" y="4638040"/>
                    <a:pt x="3737610" y="4643120"/>
                  </a:cubicBezTo>
                  <a:cubicBezTo>
                    <a:pt x="3689350" y="4645660"/>
                    <a:pt x="3639820" y="4641850"/>
                    <a:pt x="3591560" y="4645660"/>
                  </a:cubicBezTo>
                  <a:cubicBezTo>
                    <a:pt x="3567430" y="4646930"/>
                    <a:pt x="3544570" y="4658360"/>
                    <a:pt x="3521710" y="4663440"/>
                  </a:cubicBezTo>
                  <a:cubicBezTo>
                    <a:pt x="3511550" y="4665980"/>
                    <a:pt x="3501390" y="4664710"/>
                    <a:pt x="3489960" y="4665980"/>
                  </a:cubicBezTo>
                  <a:cubicBezTo>
                    <a:pt x="3474720" y="4667250"/>
                    <a:pt x="3459480" y="4671060"/>
                    <a:pt x="3444240" y="4669790"/>
                  </a:cubicBezTo>
                  <a:cubicBezTo>
                    <a:pt x="3429000" y="4667250"/>
                    <a:pt x="3418840" y="4662170"/>
                    <a:pt x="3416300" y="4662170"/>
                  </a:cubicBezTo>
                  <a:close/>
                </a:path>
              </a:pathLst>
            </a:custGeom>
            <a:blipFill>
              <a:blip r:embed="rId2"/>
              <a:stretch>
                <a:fillRect l="-15168" r="-15168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 flipH="1">
            <a:off x="7553685" y="656769"/>
            <a:ext cx="3356026" cy="1586485"/>
          </a:xfrm>
          <a:custGeom>
            <a:avLst/>
            <a:gdLst/>
            <a:ahLst/>
            <a:cxnLst/>
            <a:rect l="l" t="t" r="r" b="b"/>
            <a:pathLst>
              <a:path w="3356026" h="1586485">
                <a:moveTo>
                  <a:pt x="3356026" y="0"/>
                </a:moveTo>
                <a:lnTo>
                  <a:pt x="0" y="0"/>
                </a:lnTo>
                <a:lnTo>
                  <a:pt x="0" y="1586485"/>
                </a:lnTo>
                <a:lnTo>
                  <a:pt x="3356026" y="1586485"/>
                </a:lnTo>
                <a:lnTo>
                  <a:pt x="3356026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025079" y="6080447"/>
            <a:ext cx="2550457" cy="1776045"/>
          </a:xfrm>
          <a:custGeom>
            <a:avLst/>
            <a:gdLst/>
            <a:ahLst/>
            <a:cxnLst/>
            <a:rect l="l" t="t" r="r" b="b"/>
            <a:pathLst>
              <a:path w="2550457" h="1776045">
                <a:moveTo>
                  <a:pt x="0" y="0"/>
                </a:moveTo>
                <a:lnTo>
                  <a:pt x="2550457" y="0"/>
                </a:lnTo>
                <a:lnTo>
                  <a:pt x="2550457" y="1776045"/>
                </a:lnTo>
                <a:lnTo>
                  <a:pt x="0" y="177604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756557" y="3237197"/>
            <a:ext cx="989335" cy="1011402"/>
          </a:xfrm>
          <a:custGeom>
            <a:avLst/>
            <a:gdLst/>
            <a:ahLst/>
            <a:cxnLst/>
            <a:rect l="l" t="t" r="r" b="b"/>
            <a:pathLst>
              <a:path w="989335" h="1011402">
                <a:moveTo>
                  <a:pt x="0" y="0"/>
                </a:moveTo>
                <a:lnTo>
                  <a:pt x="989335" y="0"/>
                </a:lnTo>
                <a:lnTo>
                  <a:pt x="989335" y="1011402"/>
                </a:lnTo>
                <a:lnTo>
                  <a:pt x="0" y="101140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250467" y="122947"/>
            <a:ext cx="9238722" cy="12824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001"/>
              </a:lnSpc>
            </a:pPr>
            <a:r>
              <a:rPr lang="it-IT" sz="4547" dirty="0">
                <a:solidFill>
                  <a:srgbClr val="5D398E"/>
                </a:solidFill>
                <a:latin typeface="Lazydog"/>
                <a:ea typeface="Lazydog"/>
                <a:cs typeface="Lazydog"/>
                <a:sym typeface="Lazydog"/>
              </a:rPr>
              <a:t>Dall'idea al progetto: costruire un Business Plan</a:t>
            </a:r>
            <a:endParaRPr lang="en-US" sz="4547" dirty="0">
              <a:solidFill>
                <a:srgbClr val="5D398E"/>
              </a:solidFill>
              <a:latin typeface="Lazydog"/>
              <a:ea typeface="Lazydog"/>
              <a:cs typeface="Lazydog"/>
              <a:sym typeface="Lazydog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46755" y="2025650"/>
            <a:ext cx="4726102" cy="50352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07"/>
              </a:lnSpc>
              <a:spcBef>
                <a:spcPct val="0"/>
              </a:spcBef>
            </a:pPr>
            <a:r>
              <a:rPr lang="it-IT" b="1" spc="-42" dirty="0">
                <a:solidFill>
                  <a:srgbClr val="5D398E"/>
                </a:solidFill>
                <a:latin typeface="Gaegu Bold"/>
                <a:ea typeface="Gaegu Bold"/>
                <a:cs typeface="Gaegu Bold"/>
                <a:sym typeface="Gaegu Bold"/>
              </a:rPr>
              <a:t>Il laboratorio si è articolato in più fasi, per una durata complessiva di circa 4 ore distribuite su più incontri: </a:t>
            </a:r>
          </a:p>
          <a:p>
            <a:pPr algn="l">
              <a:lnSpc>
                <a:spcPts val="1407"/>
              </a:lnSpc>
              <a:spcBef>
                <a:spcPct val="0"/>
              </a:spcBef>
            </a:pPr>
            <a:r>
              <a:rPr lang="it-IT" b="1" spc="-42" dirty="0">
                <a:solidFill>
                  <a:srgbClr val="5D398E"/>
                </a:solidFill>
                <a:latin typeface="Gaegu Bold"/>
                <a:ea typeface="Gaegu Bold"/>
                <a:cs typeface="Gaegu Bold"/>
                <a:sym typeface="Gaegu Bold"/>
              </a:rPr>
              <a:t>Introduzione teorica</a:t>
            </a:r>
          </a:p>
          <a:p>
            <a:pPr algn="l">
              <a:lnSpc>
                <a:spcPts val="1407"/>
              </a:lnSpc>
              <a:spcBef>
                <a:spcPct val="0"/>
              </a:spcBef>
            </a:pPr>
            <a:r>
              <a:rPr lang="it-IT" b="1" spc="-42" dirty="0">
                <a:solidFill>
                  <a:srgbClr val="5D398E"/>
                </a:solidFill>
                <a:latin typeface="Gaegu Bold"/>
                <a:ea typeface="Gaegu Bold"/>
                <a:cs typeface="Gaegu Bold"/>
                <a:sym typeface="Gaegu Bold"/>
              </a:rPr>
              <a:t>Cos'è un business plan: scopo, destinatari, struttura.</a:t>
            </a:r>
          </a:p>
          <a:p>
            <a:pPr algn="l">
              <a:lnSpc>
                <a:spcPts val="1407"/>
              </a:lnSpc>
              <a:spcBef>
                <a:spcPct val="0"/>
              </a:spcBef>
            </a:pPr>
            <a:endParaRPr lang="it-IT" b="1" spc="-42" dirty="0">
              <a:solidFill>
                <a:srgbClr val="5D398E"/>
              </a:solidFill>
              <a:latin typeface="Gaegu Bold"/>
              <a:ea typeface="Gaegu Bold"/>
              <a:cs typeface="Gaegu Bold"/>
              <a:sym typeface="Gaegu Bold"/>
            </a:endParaRPr>
          </a:p>
          <a:p>
            <a:pPr algn="l">
              <a:lnSpc>
                <a:spcPts val="1407"/>
              </a:lnSpc>
              <a:spcBef>
                <a:spcPct val="0"/>
              </a:spcBef>
            </a:pPr>
            <a:r>
              <a:rPr lang="it-IT" b="1" spc="-42" dirty="0">
                <a:solidFill>
                  <a:srgbClr val="5D398E"/>
                </a:solidFill>
                <a:latin typeface="Gaegu Bold"/>
                <a:ea typeface="Gaegu Bold"/>
                <a:cs typeface="Gaegu Bold"/>
                <a:sym typeface="Gaegu Bold"/>
              </a:rPr>
              <a:t>Concetti base: analisi SWOT, break-even point, costi fissi/variabili, canali di vendita, buyer </a:t>
            </a:r>
            <a:r>
              <a:rPr lang="it-IT" b="1" spc="-42" dirty="0" err="1">
                <a:solidFill>
                  <a:srgbClr val="5D398E"/>
                </a:solidFill>
                <a:latin typeface="Gaegu Bold"/>
                <a:ea typeface="Gaegu Bold"/>
                <a:cs typeface="Gaegu Bold"/>
                <a:sym typeface="Gaegu Bold"/>
              </a:rPr>
              <a:t>personas</a:t>
            </a:r>
            <a:r>
              <a:rPr lang="it-IT" b="1" spc="-42" dirty="0">
                <a:solidFill>
                  <a:srgbClr val="5D398E"/>
                </a:solidFill>
                <a:latin typeface="Gaegu Bold"/>
                <a:ea typeface="Gaegu Bold"/>
                <a:cs typeface="Gaegu Bold"/>
                <a:sym typeface="Gaegu Bold"/>
              </a:rPr>
              <a:t>, ecc.</a:t>
            </a:r>
          </a:p>
          <a:p>
            <a:pPr algn="l">
              <a:lnSpc>
                <a:spcPts val="1407"/>
              </a:lnSpc>
              <a:spcBef>
                <a:spcPct val="0"/>
              </a:spcBef>
            </a:pPr>
            <a:endParaRPr lang="it-IT" b="1" spc="-42" dirty="0">
              <a:solidFill>
                <a:srgbClr val="5D398E"/>
              </a:solidFill>
              <a:latin typeface="Gaegu Bold"/>
              <a:ea typeface="Gaegu Bold"/>
              <a:cs typeface="Gaegu Bold"/>
              <a:sym typeface="Gaegu Bold"/>
            </a:endParaRPr>
          </a:p>
          <a:p>
            <a:pPr algn="l">
              <a:lnSpc>
                <a:spcPts val="1407"/>
              </a:lnSpc>
              <a:spcBef>
                <a:spcPct val="0"/>
              </a:spcBef>
            </a:pPr>
            <a:r>
              <a:rPr lang="it-IT" b="1" spc="-42" dirty="0">
                <a:solidFill>
                  <a:srgbClr val="5D398E"/>
                </a:solidFill>
                <a:latin typeface="Gaegu Bold"/>
                <a:ea typeface="Gaegu Bold"/>
                <a:cs typeface="Gaegu Bold"/>
                <a:sym typeface="Gaegu Bold"/>
              </a:rPr>
              <a:t>Formazione dei gruppi: Gli studenti sono stati divisi in piccoli team (3–5 persone) e hanno scelto o ricevuto un’idea imprenditoriale (es. app, prodotto ecologico, food truck, servizio locale, ecc.).</a:t>
            </a:r>
          </a:p>
          <a:p>
            <a:pPr algn="l">
              <a:lnSpc>
                <a:spcPts val="1407"/>
              </a:lnSpc>
              <a:spcBef>
                <a:spcPct val="0"/>
              </a:spcBef>
            </a:pPr>
            <a:r>
              <a:rPr lang="it-IT" b="1" spc="-42" dirty="0">
                <a:solidFill>
                  <a:srgbClr val="5D398E"/>
                </a:solidFill>
                <a:latin typeface="Gaegu Bold"/>
                <a:ea typeface="Gaegu Bold"/>
                <a:cs typeface="Gaegu Bold"/>
                <a:sym typeface="Gaegu Bold"/>
              </a:rPr>
              <a:t>Sviluppo guidato del business plan</a:t>
            </a:r>
          </a:p>
          <a:p>
            <a:pPr algn="l">
              <a:lnSpc>
                <a:spcPts val="1407"/>
              </a:lnSpc>
              <a:spcBef>
                <a:spcPct val="0"/>
              </a:spcBef>
            </a:pPr>
            <a:r>
              <a:rPr lang="it-IT" b="1" spc="-42" dirty="0">
                <a:solidFill>
                  <a:srgbClr val="5D398E"/>
                </a:solidFill>
                <a:latin typeface="Gaegu Bold"/>
                <a:ea typeface="Gaegu Bold"/>
                <a:cs typeface="Gaegu Bold"/>
                <a:sym typeface="Gaegu Bold"/>
              </a:rPr>
              <a:t>Analisi di mercato e target</a:t>
            </a:r>
          </a:p>
          <a:p>
            <a:pPr algn="l">
              <a:lnSpc>
                <a:spcPts val="1407"/>
              </a:lnSpc>
              <a:spcBef>
                <a:spcPct val="0"/>
              </a:spcBef>
            </a:pPr>
            <a:r>
              <a:rPr lang="it-IT" b="1" spc="-42" dirty="0">
                <a:solidFill>
                  <a:srgbClr val="5D398E"/>
                </a:solidFill>
                <a:latin typeface="Gaegu Bold"/>
                <a:ea typeface="Gaegu Bold"/>
                <a:cs typeface="Gaegu Bold"/>
                <a:sym typeface="Gaegu Bold"/>
              </a:rPr>
              <a:t>Definizione del prodotto/servizio</a:t>
            </a:r>
          </a:p>
          <a:p>
            <a:pPr algn="l">
              <a:lnSpc>
                <a:spcPts val="1407"/>
              </a:lnSpc>
              <a:spcBef>
                <a:spcPct val="0"/>
              </a:spcBef>
            </a:pPr>
            <a:r>
              <a:rPr lang="it-IT" b="1" spc="-42" dirty="0">
                <a:solidFill>
                  <a:srgbClr val="5D398E"/>
                </a:solidFill>
                <a:latin typeface="Gaegu Bold"/>
                <a:ea typeface="Gaegu Bold"/>
                <a:cs typeface="Gaegu Bold"/>
                <a:sym typeface="Gaegu Bold"/>
              </a:rPr>
              <a:t>Piano operativo e organizzativo</a:t>
            </a:r>
          </a:p>
          <a:p>
            <a:pPr algn="l">
              <a:lnSpc>
                <a:spcPts val="1407"/>
              </a:lnSpc>
              <a:spcBef>
                <a:spcPct val="0"/>
              </a:spcBef>
            </a:pPr>
            <a:r>
              <a:rPr lang="it-IT" b="1" spc="-42" dirty="0">
                <a:solidFill>
                  <a:srgbClr val="5D398E"/>
                </a:solidFill>
                <a:latin typeface="Gaegu Bold"/>
                <a:ea typeface="Gaegu Bold"/>
                <a:cs typeface="Gaegu Bold"/>
                <a:sym typeface="Gaegu Bold"/>
              </a:rPr>
              <a:t>Stima dei costi e ricavi</a:t>
            </a:r>
          </a:p>
          <a:p>
            <a:pPr algn="l">
              <a:lnSpc>
                <a:spcPts val="1407"/>
              </a:lnSpc>
              <a:spcBef>
                <a:spcPct val="0"/>
              </a:spcBef>
            </a:pPr>
            <a:r>
              <a:rPr lang="it-IT" b="1" spc="-42" dirty="0">
                <a:solidFill>
                  <a:srgbClr val="5D398E"/>
                </a:solidFill>
                <a:latin typeface="Gaegu Bold"/>
                <a:ea typeface="Gaegu Bold"/>
                <a:cs typeface="Gaegu Bold"/>
                <a:sym typeface="Gaegu Bold"/>
              </a:rPr>
              <a:t>Strategie di marketing</a:t>
            </a:r>
          </a:p>
          <a:p>
            <a:pPr algn="l">
              <a:lnSpc>
                <a:spcPts val="1407"/>
              </a:lnSpc>
              <a:spcBef>
                <a:spcPct val="0"/>
              </a:spcBef>
            </a:pPr>
            <a:r>
              <a:rPr lang="it-IT" b="1" spc="-42" dirty="0">
                <a:solidFill>
                  <a:srgbClr val="5D398E"/>
                </a:solidFill>
                <a:latin typeface="Gaegu Bold"/>
                <a:ea typeface="Gaegu Bold"/>
                <a:cs typeface="Gaegu Bold"/>
                <a:sym typeface="Gaegu Bold"/>
              </a:rPr>
              <a:t>Proiezione finanziaria semplificata</a:t>
            </a:r>
          </a:p>
          <a:p>
            <a:pPr algn="l">
              <a:lnSpc>
                <a:spcPts val="1407"/>
              </a:lnSpc>
              <a:spcBef>
                <a:spcPct val="0"/>
              </a:spcBef>
            </a:pPr>
            <a:r>
              <a:rPr lang="it-IT" b="1" spc="-42" dirty="0">
                <a:solidFill>
                  <a:srgbClr val="5D398E"/>
                </a:solidFill>
                <a:latin typeface="Gaegu Bold"/>
                <a:ea typeface="Gaegu Bold"/>
                <a:cs typeface="Gaegu Bold"/>
                <a:sym typeface="Gaegu Bold"/>
              </a:rPr>
              <a:t>Realizzazione del documento e presentazione</a:t>
            </a:r>
          </a:p>
          <a:p>
            <a:pPr algn="l">
              <a:lnSpc>
                <a:spcPts val="1407"/>
              </a:lnSpc>
              <a:spcBef>
                <a:spcPct val="0"/>
              </a:spcBef>
            </a:pPr>
            <a:r>
              <a:rPr lang="it-IT" b="1" spc="-42" dirty="0">
                <a:solidFill>
                  <a:srgbClr val="5D398E"/>
                </a:solidFill>
                <a:latin typeface="Gaegu Bold"/>
                <a:ea typeface="Gaegu Bold"/>
                <a:cs typeface="Gaegu Bold"/>
                <a:sym typeface="Gaegu Bold"/>
              </a:rPr>
              <a:t>Ogni gruppo ha redatto un mini-business plan (max 8-10 pagine) e lo ha presentato oralmente alla classe simulando un “pitch” davanti a possibili investitori (docente o ospiti esterni).</a:t>
            </a:r>
            <a:endParaRPr lang="en-US" b="1" spc="-42" dirty="0">
              <a:solidFill>
                <a:srgbClr val="5D398E"/>
              </a:solidFill>
              <a:latin typeface="Gaegu Bold"/>
              <a:ea typeface="Gaegu Bold"/>
              <a:cs typeface="Gaegu Bold"/>
              <a:sym typeface="Gaegu 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 flipH="1">
            <a:off x="7553685" y="656769"/>
            <a:ext cx="3356026" cy="1586485"/>
          </a:xfrm>
          <a:custGeom>
            <a:avLst/>
            <a:gdLst/>
            <a:ahLst/>
            <a:cxnLst/>
            <a:rect l="l" t="t" r="r" b="b"/>
            <a:pathLst>
              <a:path w="3356026" h="1586485">
                <a:moveTo>
                  <a:pt x="3356026" y="0"/>
                </a:moveTo>
                <a:lnTo>
                  <a:pt x="0" y="0"/>
                </a:lnTo>
                <a:lnTo>
                  <a:pt x="0" y="1586485"/>
                </a:lnTo>
                <a:lnTo>
                  <a:pt x="3356026" y="1586485"/>
                </a:lnTo>
                <a:lnTo>
                  <a:pt x="3356026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025079" y="6080447"/>
            <a:ext cx="2550457" cy="1776045"/>
          </a:xfrm>
          <a:custGeom>
            <a:avLst/>
            <a:gdLst/>
            <a:ahLst/>
            <a:cxnLst/>
            <a:rect l="l" t="t" r="r" b="b"/>
            <a:pathLst>
              <a:path w="2550457" h="1776045">
                <a:moveTo>
                  <a:pt x="0" y="0"/>
                </a:moveTo>
                <a:lnTo>
                  <a:pt x="2550457" y="0"/>
                </a:lnTo>
                <a:lnTo>
                  <a:pt x="2550457" y="1776045"/>
                </a:lnTo>
                <a:lnTo>
                  <a:pt x="0" y="177604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737100" y="3272549"/>
            <a:ext cx="1146193" cy="1011402"/>
          </a:xfrm>
          <a:custGeom>
            <a:avLst/>
            <a:gdLst/>
            <a:ahLst/>
            <a:cxnLst/>
            <a:rect l="l" t="t" r="r" b="b"/>
            <a:pathLst>
              <a:path w="989335" h="1011402">
                <a:moveTo>
                  <a:pt x="0" y="0"/>
                </a:moveTo>
                <a:lnTo>
                  <a:pt x="989335" y="0"/>
                </a:lnTo>
                <a:lnTo>
                  <a:pt x="989335" y="1011402"/>
                </a:lnTo>
                <a:lnTo>
                  <a:pt x="0" y="101140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250467" y="122947"/>
            <a:ext cx="9238722" cy="19236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001"/>
              </a:lnSpc>
            </a:pPr>
            <a:r>
              <a:rPr lang="it-IT" sz="4547" dirty="0">
                <a:solidFill>
                  <a:srgbClr val="5D398E"/>
                </a:solidFill>
                <a:latin typeface="Lazydog"/>
                <a:ea typeface="Lazydog"/>
                <a:cs typeface="Lazydog"/>
                <a:sym typeface="Lazydog"/>
              </a:rPr>
              <a:t>Scopri le tue opportunità: orientamento locale ed europeo per i giovani</a:t>
            </a:r>
            <a:endParaRPr lang="en-US" sz="4547" dirty="0">
              <a:solidFill>
                <a:srgbClr val="5D398E"/>
              </a:solidFill>
              <a:latin typeface="Lazydog"/>
              <a:ea typeface="Lazydog"/>
              <a:cs typeface="Lazydog"/>
              <a:sym typeface="Lazydog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46755" y="2025650"/>
            <a:ext cx="4726102" cy="3958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07"/>
              </a:lnSpc>
              <a:spcBef>
                <a:spcPct val="0"/>
              </a:spcBef>
            </a:pPr>
            <a:r>
              <a:rPr lang="it-IT" b="1" spc="-42" dirty="0">
                <a:solidFill>
                  <a:srgbClr val="5D398E"/>
                </a:solidFill>
                <a:latin typeface="Gaegu Bold"/>
                <a:ea typeface="Gaegu Bold"/>
                <a:cs typeface="Gaegu Bold"/>
                <a:sym typeface="Gaegu Bold"/>
              </a:rPr>
              <a:t>Il laboratorio, della durata di circa 4 ore, ha alternato momenti informativi e interattivi:</a:t>
            </a:r>
          </a:p>
          <a:p>
            <a:pPr algn="l">
              <a:lnSpc>
                <a:spcPts val="1407"/>
              </a:lnSpc>
              <a:spcBef>
                <a:spcPct val="0"/>
              </a:spcBef>
            </a:pPr>
            <a:r>
              <a:rPr lang="it-IT" b="1" spc="-42" dirty="0">
                <a:solidFill>
                  <a:srgbClr val="5D398E"/>
                </a:solidFill>
                <a:latin typeface="Gaegu Bold"/>
                <a:ea typeface="Gaegu Bold"/>
                <a:cs typeface="Gaegu Bold"/>
                <a:sym typeface="Gaegu Bold"/>
              </a:rPr>
              <a:t>Panoramica introduttiva</a:t>
            </a:r>
          </a:p>
          <a:p>
            <a:pPr algn="l">
              <a:lnSpc>
                <a:spcPts val="1407"/>
              </a:lnSpc>
              <a:spcBef>
                <a:spcPct val="0"/>
              </a:spcBef>
            </a:pPr>
            <a:endParaRPr lang="it-IT" b="1" spc="-42" dirty="0">
              <a:solidFill>
                <a:srgbClr val="5D398E"/>
              </a:solidFill>
              <a:latin typeface="Gaegu Bold"/>
              <a:ea typeface="Gaegu Bold"/>
              <a:cs typeface="Gaegu Bold"/>
              <a:sym typeface="Gaegu Bold"/>
            </a:endParaRPr>
          </a:p>
          <a:p>
            <a:pPr algn="l">
              <a:lnSpc>
                <a:spcPts val="1407"/>
              </a:lnSpc>
              <a:spcBef>
                <a:spcPct val="0"/>
              </a:spcBef>
            </a:pPr>
            <a:r>
              <a:rPr lang="it-IT" b="1" spc="-42" dirty="0">
                <a:solidFill>
                  <a:srgbClr val="5D398E"/>
                </a:solidFill>
                <a:latin typeface="Gaegu Bold"/>
                <a:ea typeface="Gaegu Bold"/>
                <a:cs typeface="Gaegu Bold"/>
                <a:sym typeface="Gaegu Bold"/>
              </a:rPr>
              <a:t>Presentazione di programmi europei: Erasmus+, Corpo Europeo di Solidarietà, </a:t>
            </a:r>
            <a:r>
              <a:rPr lang="it-IT" b="1" spc="-42" dirty="0" err="1">
                <a:solidFill>
                  <a:srgbClr val="5D398E"/>
                </a:solidFill>
                <a:latin typeface="Gaegu Bold"/>
                <a:ea typeface="Gaegu Bold"/>
                <a:cs typeface="Gaegu Bold"/>
                <a:sym typeface="Gaegu Bold"/>
              </a:rPr>
              <a:t>DiscoverEU</a:t>
            </a:r>
            <a:r>
              <a:rPr lang="it-IT" b="1" spc="-42" dirty="0">
                <a:solidFill>
                  <a:srgbClr val="5D398E"/>
                </a:solidFill>
                <a:latin typeface="Gaegu Bold"/>
                <a:ea typeface="Gaegu Bold"/>
                <a:cs typeface="Gaegu Bold"/>
                <a:sym typeface="Gaegu Bold"/>
              </a:rPr>
              <a:t>, EURES.</a:t>
            </a:r>
          </a:p>
          <a:p>
            <a:pPr algn="l">
              <a:lnSpc>
                <a:spcPts val="1407"/>
              </a:lnSpc>
              <a:spcBef>
                <a:spcPct val="0"/>
              </a:spcBef>
            </a:pPr>
            <a:endParaRPr lang="it-IT" b="1" spc="-42" dirty="0">
              <a:solidFill>
                <a:srgbClr val="5D398E"/>
              </a:solidFill>
              <a:latin typeface="Gaegu Bold"/>
              <a:ea typeface="Gaegu Bold"/>
              <a:cs typeface="Gaegu Bold"/>
              <a:sym typeface="Gaegu Bold"/>
            </a:endParaRPr>
          </a:p>
          <a:p>
            <a:pPr algn="l">
              <a:lnSpc>
                <a:spcPts val="1407"/>
              </a:lnSpc>
              <a:spcBef>
                <a:spcPct val="0"/>
              </a:spcBef>
            </a:pPr>
            <a:r>
              <a:rPr lang="it-IT" b="1" spc="-42" dirty="0">
                <a:solidFill>
                  <a:srgbClr val="5D398E"/>
                </a:solidFill>
                <a:latin typeface="Gaegu Bold"/>
                <a:ea typeface="Gaegu Bold"/>
                <a:cs typeface="Gaegu Bold"/>
                <a:sym typeface="Gaegu Bold"/>
              </a:rPr>
              <a:t>Opportunità locali: bandi comunali, tirocini formativi, sportelli giovani, incentivi all’autoimprenditorialità.</a:t>
            </a:r>
          </a:p>
          <a:p>
            <a:pPr algn="l">
              <a:lnSpc>
                <a:spcPts val="1407"/>
              </a:lnSpc>
              <a:spcBef>
                <a:spcPct val="0"/>
              </a:spcBef>
            </a:pPr>
            <a:endParaRPr lang="it-IT" b="1" spc="-42" dirty="0">
              <a:solidFill>
                <a:srgbClr val="5D398E"/>
              </a:solidFill>
              <a:latin typeface="Gaegu Bold"/>
              <a:ea typeface="Gaegu Bold"/>
              <a:cs typeface="Gaegu Bold"/>
              <a:sym typeface="Gaegu Bold"/>
            </a:endParaRPr>
          </a:p>
          <a:p>
            <a:pPr algn="l">
              <a:lnSpc>
                <a:spcPts val="1407"/>
              </a:lnSpc>
              <a:spcBef>
                <a:spcPct val="0"/>
              </a:spcBef>
            </a:pPr>
            <a:r>
              <a:rPr lang="it-IT" b="1" spc="-42" dirty="0">
                <a:solidFill>
                  <a:srgbClr val="5D398E"/>
                </a:solidFill>
                <a:latin typeface="Gaegu Bold"/>
                <a:ea typeface="Gaegu Bold"/>
                <a:cs typeface="Gaegu Bold"/>
                <a:sym typeface="Gaegu Bold"/>
              </a:rPr>
              <a:t>Laboratori a gruppi</a:t>
            </a:r>
          </a:p>
          <a:p>
            <a:pPr algn="l">
              <a:lnSpc>
                <a:spcPts val="1407"/>
              </a:lnSpc>
              <a:spcBef>
                <a:spcPct val="0"/>
              </a:spcBef>
            </a:pPr>
            <a:r>
              <a:rPr lang="it-IT" b="1" spc="-42" dirty="0">
                <a:solidFill>
                  <a:srgbClr val="5D398E"/>
                </a:solidFill>
                <a:latin typeface="Gaegu Bold"/>
                <a:ea typeface="Gaegu Bold"/>
                <a:cs typeface="Gaegu Bold"/>
                <a:sym typeface="Gaegu Bold"/>
              </a:rPr>
              <a:t>Simulazione: ricerca di un bando europeo o locale adatto al proprio profilo/interesse.</a:t>
            </a:r>
          </a:p>
          <a:p>
            <a:pPr algn="l">
              <a:lnSpc>
                <a:spcPts val="1407"/>
              </a:lnSpc>
              <a:spcBef>
                <a:spcPct val="0"/>
              </a:spcBef>
            </a:pPr>
            <a:endParaRPr lang="it-IT" b="1" spc="-42" dirty="0">
              <a:solidFill>
                <a:srgbClr val="5D398E"/>
              </a:solidFill>
              <a:latin typeface="Gaegu Bold"/>
              <a:ea typeface="Gaegu Bold"/>
              <a:cs typeface="Gaegu Bold"/>
              <a:sym typeface="Gaegu Bold"/>
            </a:endParaRPr>
          </a:p>
          <a:p>
            <a:pPr algn="l">
              <a:lnSpc>
                <a:spcPts val="1407"/>
              </a:lnSpc>
              <a:spcBef>
                <a:spcPct val="0"/>
              </a:spcBef>
            </a:pPr>
            <a:r>
              <a:rPr lang="it-IT" b="1" spc="-42" dirty="0">
                <a:solidFill>
                  <a:srgbClr val="5D398E"/>
                </a:solidFill>
                <a:latin typeface="Gaegu Bold"/>
                <a:ea typeface="Gaegu Bold"/>
                <a:cs typeface="Gaegu Bold"/>
                <a:sym typeface="Gaegu Bold"/>
              </a:rPr>
              <a:t>Redazione di una “scheda opportunità” con requisiti, tempistiche e benefici.</a:t>
            </a:r>
          </a:p>
          <a:p>
            <a:pPr algn="l">
              <a:lnSpc>
                <a:spcPts val="1407"/>
              </a:lnSpc>
              <a:spcBef>
                <a:spcPct val="0"/>
              </a:spcBef>
            </a:pPr>
            <a:endParaRPr lang="it-IT" b="1" spc="-42" dirty="0">
              <a:solidFill>
                <a:srgbClr val="5D398E"/>
              </a:solidFill>
              <a:latin typeface="Gaegu Bold"/>
              <a:ea typeface="Gaegu Bold"/>
              <a:cs typeface="Gaegu Bold"/>
              <a:sym typeface="Gaegu Bold"/>
            </a:endParaRPr>
          </a:p>
          <a:p>
            <a:pPr algn="l">
              <a:lnSpc>
                <a:spcPts val="1407"/>
              </a:lnSpc>
              <a:spcBef>
                <a:spcPct val="0"/>
              </a:spcBef>
            </a:pPr>
            <a:r>
              <a:rPr lang="it-IT" b="1" spc="-42" dirty="0">
                <a:solidFill>
                  <a:srgbClr val="5D398E"/>
                </a:solidFill>
                <a:latin typeface="Gaegu Bold"/>
                <a:ea typeface="Gaegu Bold"/>
                <a:cs typeface="Gaegu Bold"/>
                <a:sym typeface="Gaegu Bold"/>
              </a:rPr>
              <a:t>Testimonianze (ove possibile)</a:t>
            </a:r>
          </a:p>
          <a:p>
            <a:pPr algn="l">
              <a:lnSpc>
                <a:spcPts val="1407"/>
              </a:lnSpc>
              <a:spcBef>
                <a:spcPct val="0"/>
              </a:spcBef>
            </a:pPr>
            <a:r>
              <a:rPr lang="it-IT" b="1" spc="-42" dirty="0">
                <a:solidFill>
                  <a:srgbClr val="5D398E"/>
                </a:solidFill>
                <a:latin typeface="Gaegu Bold"/>
                <a:ea typeface="Gaegu Bold"/>
                <a:cs typeface="Gaegu Bold"/>
                <a:sym typeface="Gaegu Bold"/>
              </a:rPr>
              <a:t>Incontro con un giovane rientrato da un progetto europeo o con un operatore di un centro per l’impiego/associazione giovanile.</a:t>
            </a:r>
            <a:endParaRPr lang="en-US" b="1" spc="-42" dirty="0">
              <a:solidFill>
                <a:srgbClr val="5D398E"/>
              </a:solidFill>
              <a:latin typeface="Gaegu Bold"/>
              <a:ea typeface="Gaegu Bold"/>
              <a:cs typeface="Gaegu Bold"/>
              <a:sym typeface="Gaegu Bold"/>
            </a:endParaRPr>
          </a:p>
        </p:txBody>
      </p:sp>
      <p:pic>
        <p:nvPicPr>
          <p:cNvPr id="10" name="Immagine 9" descr="Immagine che contiene interno, muro, tavolo, vestiti&#10;&#10;Descrizione generata automaticamente">
            <a:extLst>
              <a:ext uri="{FF2B5EF4-FFF2-40B4-BE49-F238E27FC236}">
                <a16:creationId xmlns:a16="http://schemas.microsoft.com/office/drawing/2014/main" id="{F1A082D9-5B11-48D4-8DCB-B01B3019C41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293" y="2183955"/>
            <a:ext cx="4490345" cy="354741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024628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 flipH="1">
            <a:off x="7553685" y="656769"/>
            <a:ext cx="3356026" cy="1586485"/>
          </a:xfrm>
          <a:custGeom>
            <a:avLst/>
            <a:gdLst/>
            <a:ahLst/>
            <a:cxnLst/>
            <a:rect l="l" t="t" r="r" b="b"/>
            <a:pathLst>
              <a:path w="3356026" h="1586485">
                <a:moveTo>
                  <a:pt x="3356026" y="0"/>
                </a:moveTo>
                <a:lnTo>
                  <a:pt x="0" y="0"/>
                </a:lnTo>
                <a:lnTo>
                  <a:pt x="0" y="1586485"/>
                </a:lnTo>
                <a:lnTo>
                  <a:pt x="3356026" y="1586485"/>
                </a:lnTo>
                <a:lnTo>
                  <a:pt x="3356026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025079" y="6080447"/>
            <a:ext cx="2550457" cy="1776045"/>
          </a:xfrm>
          <a:custGeom>
            <a:avLst/>
            <a:gdLst/>
            <a:ahLst/>
            <a:cxnLst/>
            <a:rect l="l" t="t" r="r" b="b"/>
            <a:pathLst>
              <a:path w="2550457" h="1776045">
                <a:moveTo>
                  <a:pt x="0" y="0"/>
                </a:moveTo>
                <a:lnTo>
                  <a:pt x="2550457" y="0"/>
                </a:lnTo>
                <a:lnTo>
                  <a:pt x="2550457" y="1776045"/>
                </a:lnTo>
                <a:lnTo>
                  <a:pt x="0" y="177604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737100" y="3272549"/>
            <a:ext cx="1146193" cy="1011402"/>
          </a:xfrm>
          <a:custGeom>
            <a:avLst/>
            <a:gdLst/>
            <a:ahLst/>
            <a:cxnLst/>
            <a:rect l="l" t="t" r="r" b="b"/>
            <a:pathLst>
              <a:path w="989335" h="1011402">
                <a:moveTo>
                  <a:pt x="0" y="0"/>
                </a:moveTo>
                <a:lnTo>
                  <a:pt x="989335" y="0"/>
                </a:lnTo>
                <a:lnTo>
                  <a:pt x="989335" y="1011402"/>
                </a:lnTo>
                <a:lnTo>
                  <a:pt x="0" y="101140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250467" y="122947"/>
            <a:ext cx="9238722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001"/>
              </a:lnSpc>
            </a:pPr>
            <a:r>
              <a:rPr lang="it-IT" sz="4547" dirty="0">
                <a:solidFill>
                  <a:srgbClr val="5D398E"/>
                </a:solidFill>
                <a:latin typeface="Lazydog"/>
                <a:ea typeface="Lazydog"/>
                <a:cs typeface="Lazydog"/>
                <a:sym typeface="Lazydog"/>
              </a:rPr>
              <a:t>SANGRO ART-LAB</a:t>
            </a:r>
            <a:endParaRPr lang="en-US" sz="4547" dirty="0">
              <a:solidFill>
                <a:srgbClr val="5D398E"/>
              </a:solidFill>
              <a:latin typeface="Lazydog"/>
              <a:ea typeface="Lazydog"/>
              <a:cs typeface="Lazydog"/>
              <a:sym typeface="Lazydog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46755" y="2025650"/>
            <a:ext cx="4726102" cy="2521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07"/>
              </a:lnSpc>
              <a:spcBef>
                <a:spcPct val="0"/>
              </a:spcBef>
            </a:pPr>
            <a:r>
              <a:rPr lang="it-IT" b="1" spc="-42" dirty="0">
                <a:solidFill>
                  <a:srgbClr val="5D398E"/>
                </a:solidFill>
                <a:latin typeface="Gaegu Bold"/>
                <a:ea typeface="Gaegu Bold"/>
                <a:cs typeface="Gaegu Bold"/>
                <a:sym typeface="Gaegu Bold"/>
              </a:rPr>
              <a:t>📍 Tussio (AQ) – Altopiano di Navelli</a:t>
            </a:r>
          </a:p>
          <a:p>
            <a:pPr marL="285750" indent="-285750" algn="l">
              <a:lnSpc>
                <a:spcPts val="1407"/>
              </a:lnSpc>
              <a:spcBef>
                <a:spcPct val="0"/>
              </a:spcBef>
              <a:buFontTx/>
              <a:buChar char="-"/>
            </a:pPr>
            <a:r>
              <a:rPr lang="it-IT" b="1" spc="-42" dirty="0">
                <a:solidFill>
                  <a:srgbClr val="5D398E"/>
                </a:solidFill>
                <a:latin typeface="Gaegu Bold"/>
                <a:ea typeface="Gaegu Bold"/>
                <a:cs typeface="Gaegu Bold"/>
                <a:sym typeface="Gaegu Bold"/>
              </a:rPr>
              <a:t>Contatti attivati con l’associazione </a:t>
            </a:r>
            <a:r>
              <a:rPr lang="it-IT" b="1" spc="-42" dirty="0" err="1">
                <a:solidFill>
                  <a:srgbClr val="5D398E"/>
                </a:solidFill>
                <a:latin typeface="Gaegu Bold"/>
                <a:ea typeface="Gaegu Bold"/>
                <a:cs typeface="Gaegu Bold"/>
                <a:sym typeface="Gaegu Bold"/>
              </a:rPr>
              <a:t>Majellando</a:t>
            </a:r>
            <a:endParaRPr lang="it-IT" b="1" spc="-42" dirty="0">
              <a:solidFill>
                <a:srgbClr val="5D398E"/>
              </a:solidFill>
              <a:latin typeface="Gaegu Bold"/>
              <a:ea typeface="Gaegu Bold"/>
              <a:cs typeface="Gaegu Bold"/>
              <a:sym typeface="Gaegu Bold"/>
            </a:endParaRPr>
          </a:p>
          <a:p>
            <a:pPr marL="285750" indent="-285750" algn="l">
              <a:lnSpc>
                <a:spcPts val="1407"/>
              </a:lnSpc>
              <a:spcBef>
                <a:spcPct val="0"/>
              </a:spcBef>
              <a:buFontTx/>
              <a:buChar char="-"/>
            </a:pPr>
            <a:r>
              <a:rPr lang="it-IT" b="1" spc="-42" dirty="0">
                <a:solidFill>
                  <a:srgbClr val="5D398E"/>
                </a:solidFill>
                <a:latin typeface="Gaegu Bold"/>
                <a:ea typeface="Gaegu Bold"/>
                <a:cs typeface="Gaegu Bold"/>
                <a:sym typeface="Gaegu Bold"/>
              </a:rPr>
              <a:t>Visita guidata al borgo di Tussio e trekking panoramico fino al Castello di Bominaco</a:t>
            </a:r>
          </a:p>
          <a:p>
            <a:pPr marL="285750" indent="-285750" algn="l">
              <a:lnSpc>
                <a:spcPts val="1407"/>
              </a:lnSpc>
              <a:spcBef>
                <a:spcPct val="0"/>
              </a:spcBef>
              <a:buFontTx/>
              <a:buChar char="-"/>
            </a:pPr>
            <a:r>
              <a:rPr lang="it-IT" b="1" spc="-42" dirty="0">
                <a:solidFill>
                  <a:srgbClr val="5D398E"/>
                </a:solidFill>
                <a:latin typeface="Gaegu Bold"/>
                <a:ea typeface="Gaegu Bold"/>
                <a:cs typeface="Gaegu Bold"/>
                <a:sym typeface="Gaegu Bold"/>
              </a:rPr>
              <a:t>Vista mozzafiato su San Pio, Rocca Calascio e i borghi dello zafferano DOP dell’Aquila, eccellenza riconosciuta a livello mondiale</a:t>
            </a:r>
          </a:p>
          <a:p>
            <a:pPr marL="285750" indent="-285750" algn="l">
              <a:lnSpc>
                <a:spcPts val="1407"/>
              </a:lnSpc>
              <a:spcBef>
                <a:spcPct val="0"/>
              </a:spcBef>
              <a:buFontTx/>
              <a:buChar char="-"/>
            </a:pPr>
            <a:endParaRPr lang="it-IT" b="1" spc="-42" dirty="0">
              <a:solidFill>
                <a:srgbClr val="5D398E"/>
              </a:solidFill>
              <a:latin typeface="Gaegu Bold"/>
              <a:ea typeface="Gaegu Bold"/>
              <a:cs typeface="Gaegu Bold"/>
              <a:sym typeface="Gaegu Bold"/>
            </a:endParaRPr>
          </a:p>
          <a:p>
            <a:pPr marL="285750" indent="-285750" algn="l">
              <a:lnSpc>
                <a:spcPts val="1407"/>
              </a:lnSpc>
              <a:spcBef>
                <a:spcPct val="0"/>
              </a:spcBef>
              <a:buFontTx/>
              <a:buChar char="-"/>
            </a:pPr>
            <a:r>
              <a:rPr lang="it-IT" b="1" spc="-42" dirty="0">
                <a:solidFill>
                  <a:srgbClr val="5D398E"/>
                </a:solidFill>
                <a:latin typeface="Gaegu Bold"/>
                <a:ea typeface="Gaegu Bold"/>
                <a:cs typeface="Gaegu Bold"/>
                <a:sym typeface="Gaegu Bold"/>
              </a:rPr>
              <a:t>🚣‍♂️ Escursione in canoa a Bussi sul Tirino</a:t>
            </a:r>
          </a:p>
          <a:p>
            <a:pPr marL="285750" indent="-285750" algn="l">
              <a:lnSpc>
                <a:spcPts val="1407"/>
              </a:lnSpc>
              <a:spcBef>
                <a:spcPct val="0"/>
              </a:spcBef>
              <a:buFontTx/>
              <a:buChar char="-"/>
            </a:pPr>
            <a:r>
              <a:rPr lang="it-IT" b="1" spc="-42" dirty="0">
                <a:solidFill>
                  <a:srgbClr val="5D398E"/>
                </a:solidFill>
                <a:latin typeface="Gaegu Bold"/>
                <a:ea typeface="Gaegu Bold"/>
                <a:cs typeface="Gaegu Bold"/>
                <a:sym typeface="Gaegu Bold"/>
              </a:rPr>
              <a:t>Navigazione fluviale immersiva</a:t>
            </a:r>
          </a:p>
          <a:p>
            <a:pPr marL="285750" indent="-285750" algn="l">
              <a:lnSpc>
                <a:spcPts val="1407"/>
              </a:lnSpc>
              <a:spcBef>
                <a:spcPct val="0"/>
              </a:spcBef>
              <a:buFontTx/>
              <a:buChar char="-"/>
            </a:pPr>
            <a:r>
              <a:rPr lang="it-IT" b="1" spc="-42" dirty="0">
                <a:solidFill>
                  <a:srgbClr val="5D398E"/>
                </a:solidFill>
                <a:latin typeface="Gaegu Bold"/>
                <a:ea typeface="Gaegu Bold"/>
                <a:cs typeface="Gaegu Bold"/>
                <a:sym typeface="Gaegu Bold"/>
              </a:rPr>
              <a:t>Soste educative con approfondimenti sulla flora e fauna locale</a:t>
            </a:r>
          </a:p>
          <a:p>
            <a:pPr marL="285750" indent="-285750" algn="l">
              <a:lnSpc>
                <a:spcPts val="1407"/>
              </a:lnSpc>
              <a:spcBef>
                <a:spcPct val="0"/>
              </a:spcBef>
              <a:buFontTx/>
              <a:buChar char="-"/>
            </a:pPr>
            <a:r>
              <a:rPr lang="it-IT" b="1" spc="-42" dirty="0">
                <a:solidFill>
                  <a:srgbClr val="5D398E"/>
                </a:solidFill>
                <a:latin typeface="Gaegu Bold"/>
                <a:ea typeface="Gaegu Bold"/>
                <a:cs typeface="Gaegu Bold"/>
                <a:sym typeface="Gaegu Bold"/>
              </a:rPr>
              <a:t>Attività esperienziale a contatto con l’ambiente</a:t>
            </a:r>
            <a:endParaRPr lang="en-US" b="1" spc="-42" dirty="0">
              <a:solidFill>
                <a:srgbClr val="5D398E"/>
              </a:solidFill>
              <a:latin typeface="Gaegu Bold"/>
              <a:ea typeface="Gaegu Bold"/>
              <a:cs typeface="Gaegu Bold"/>
              <a:sym typeface="Gaegu Bold"/>
            </a:endParaRPr>
          </a:p>
        </p:txBody>
      </p:sp>
      <p:pic>
        <p:nvPicPr>
          <p:cNvPr id="3" name="Immagine 2" descr="Immagine che contiene aria aperta, erba, cielo, persona&#10;&#10;Descrizione generata automaticamente">
            <a:extLst>
              <a:ext uri="{FF2B5EF4-FFF2-40B4-BE49-F238E27FC236}">
                <a16:creationId xmlns:a16="http://schemas.microsoft.com/office/drawing/2014/main" id="{E3687501-086E-49D5-95E1-B2FFCCA3BEB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7028" y="2271654"/>
            <a:ext cx="3782672" cy="2521781"/>
          </a:xfrm>
          <a:prstGeom prst="rect">
            <a:avLst/>
          </a:prstGeom>
        </p:spPr>
      </p:pic>
      <p:pic>
        <p:nvPicPr>
          <p:cNvPr id="11" name="Immagine 10" descr="Immagine che contiene aria aperta, erba, gruppo, persone&#10;&#10;Descrizione generata automaticamente">
            <a:extLst>
              <a:ext uri="{FF2B5EF4-FFF2-40B4-BE49-F238E27FC236}">
                <a16:creationId xmlns:a16="http://schemas.microsoft.com/office/drawing/2014/main" id="{95FA5903-ED13-46A1-8F0C-79C15659F51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00" y="4682804"/>
            <a:ext cx="4192928" cy="2795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80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9A72E43A-2FC3-43A9-8E8E-0BF749E66E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336" y="0"/>
            <a:ext cx="10690727" cy="7556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magine 4" descr="Immagine che contiene aria aperta, erba, gruppo, persone&#10;&#10;Descrizione generata automaticamente">
            <a:extLst>
              <a:ext uri="{FF2B5EF4-FFF2-40B4-BE49-F238E27FC236}">
                <a16:creationId xmlns:a16="http://schemas.microsoft.com/office/drawing/2014/main" id="{72565634-83D8-41C7-B734-6A7D1FF824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" r="36046" b="-1"/>
          <a:stretch/>
        </p:blipFill>
        <p:spPr>
          <a:xfrm>
            <a:off x="20" y="10"/>
            <a:ext cx="3510978" cy="3734048"/>
          </a:xfrm>
          <a:prstGeom prst="rect">
            <a:avLst/>
          </a:prstGeom>
        </p:spPr>
      </p:pic>
      <p:pic>
        <p:nvPicPr>
          <p:cNvPr id="7" name="Immagine 6" descr="Immagine che contiene aria aperta, albero, erba, camminata&#10;&#10;Descrizione generata automaticamente">
            <a:extLst>
              <a:ext uri="{FF2B5EF4-FFF2-40B4-BE49-F238E27FC236}">
                <a16:creationId xmlns:a16="http://schemas.microsoft.com/office/drawing/2014/main" id="{9732CC0C-7381-4395-A518-0C4DD70AE9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" r="28417" b="1"/>
          <a:stretch/>
        </p:blipFill>
        <p:spPr>
          <a:xfrm rot="16200000">
            <a:off x="-111530" y="3933966"/>
            <a:ext cx="3734058" cy="3510998"/>
          </a:xfrm>
          <a:prstGeom prst="rect">
            <a:avLst/>
          </a:prstGeom>
        </p:spPr>
      </p:pic>
      <p:pic>
        <p:nvPicPr>
          <p:cNvPr id="11" name="Immagine 10" descr="Immagine che contiene acqua, lago, aria aperta&#10;&#10;Descrizione generata automaticamente">
            <a:extLst>
              <a:ext uri="{FF2B5EF4-FFF2-40B4-BE49-F238E27FC236}">
                <a16:creationId xmlns:a16="http://schemas.microsoft.com/office/drawing/2014/main" id="{94E19ACB-B088-4FEB-A241-AF547E017E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01" r="-1" b="-1"/>
          <a:stretch/>
        </p:blipFill>
        <p:spPr>
          <a:xfrm rot="16200000">
            <a:off x="1573276" y="2017923"/>
            <a:ext cx="7556500" cy="3520654"/>
          </a:xfrm>
          <a:prstGeom prst="rect">
            <a:avLst/>
          </a:prstGeom>
        </p:spPr>
      </p:pic>
      <p:pic>
        <p:nvPicPr>
          <p:cNvPr id="9" name="Immagine 8" descr="Immagine che contiene aria aperta, erba, pianta, Attività ricreative all'aperto&#10;&#10;Descrizione generata automaticamente">
            <a:extLst>
              <a:ext uri="{FF2B5EF4-FFF2-40B4-BE49-F238E27FC236}">
                <a16:creationId xmlns:a16="http://schemas.microsoft.com/office/drawing/2014/main" id="{58A54E30-58E3-4955-AE29-904243DDF05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128" b="1"/>
          <a:stretch/>
        </p:blipFill>
        <p:spPr>
          <a:xfrm rot="16200000">
            <a:off x="7073963" y="108437"/>
            <a:ext cx="3727873" cy="3510999"/>
          </a:xfrm>
          <a:prstGeom prst="rect">
            <a:avLst/>
          </a:prstGeom>
        </p:spPr>
      </p:pic>
      <p:pic>
        <p:nvPicPr>
          <p:cNvPr id="3" name="Immagine 2" descr="Immagine che contiene aria aperta, erba, vestiti, persona&#10;&#10;Descrizione generata automaticamente">
            <a:extLst>
              <a:ext uri="{FF2B5EF4-FFF2-40B4-BE49-F238E27FC236}">
                <a16:creationId xmlns:a16="http://schemas.microsoft.com/office/drawing/2014/main" id="{9CC82DC7-89F4-4BAF-8540-478267EE342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15" b="3"/>
          <a:stretch/>
        </p:blipFill>
        <p:spPr>
          <a:xfrm rot="16200000">
            <a:off x="7075697" y="3938791"/>
            <a:ext cx="3734058" cy="3501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415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D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857151" y="499997"/>
            <a:ext cx="4977697" cy="563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9"/>
              </a:lnSpc>
            </a:pPr>
            <a:r>
              <a:rPr lang="en-US" sz="3307" b="1" spc="661">
                <a:solidFill>
                  <a:srgbClr val="4B3624"/>
                </a:solidFill>
                <a:latin typeface="Mali Bold"/>
                <a:ea typeface="Mali Bold"/>
                <a:cs typeface="Mali Bold"/>
                <a:sym typeface="Mali Bold"/>
              </a:rPr>
              <a:t>RISULTANZE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2077361" y="1722886"/>
            <a:ext cx="2563119" cy="827208"/>
            <a:chOff x="0" y="0"/>
            <a:chExt cx="3417492" cy="110294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099029" cy="1102944"/>
            </a:xfrm>
            <a:custGeom>
              <a:avLst/>
              <a:gdLst/>
              <a:ahLst/>
              <a:cxnLst/>
              <a:rect l="l" t="t" r="r" b="b"/>
              <a:pathLst>
                <a:path w="2099029" h="1102944">
                  <a:moveTo>
                    <a:pt x="0" y="0"/>
                  </a:moveTo>
                  <a:lnTo>
                    <a:pt x="2099029" y="0"/>
                  </a:lnTo>
                  <a:lnTo>
                    <a:pt x="2099029" y="1102944"/>
                  </a:lnTo>
                  <a:lnTo>
                    <a:pt x="0" y="11029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1705875" y="0"/>
              <a:ext cx="1711618" cy="1102944"/>
            </a:xfrm>
            <a:custGeom>
              <a:avLst/>
              <a:gdLst/>
              <a:ahLst/>
              <a:cxnLst/>
              <a:rect l="l" t="t" r="r" b="b"/>
              <a:pathLst>
                <a:path w="1711618" h="1102944">
                  <a:moveTo>
                    <a:pt x="0" y="0"/>
                  </a:moveTo>
                  <a:lnTo>
                    <a:pt x="1711617" y="0"/>
                  </a:lnTo>
                  <a:lnTo>
                    <a:pt x="1711617" y="1102944"/>
                  </a:lnTo>
                  <a:lnTo>
                    <a:pt x="0" y="11029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22634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6051520" y="1722886"/>
            <a:ext cx="2563119" cy="827208"/>
            <a:chOff x="0" y="0"/>
            <a:chExt cx="3417492" cy="110294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099029" cy="1102944"/>
            </a:xfrm>
            <a:custGeom>
              <a:avLst/>
              <a:gdLst/>
              <a:ahLst/>
              <a:cxnLst/>
              <a:rect l="l" t="t" r="r" b="b"/>
              <a:pathLst>
                <a:path w="2099029" h="1102944">
                  <a:moveTo>
                    <a:pt x="0" y="0"/>
                  </a:moveTo>
                  <a:lnTo>
                    <a:pt x="2099029" y="0"/>
                  </a:lnTo>
                  <a:lnTo>
                    <a:pt x="2099029" y="1102944"/>
                  </a:lnTo>
                  <a:lnTo>
                    <a:pt x="0" y="11029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1705875" y="0"/>
              <a:ext cx="1711618" cy="1102944"/>
            </a:xfrm>
            <a:custGeom>
              <a:avLst/>
              <a:gdLst/>
              <a:ahLst/>
              <a:cxnLst/>
              <a:rect l="l" t="t" r="r" b="b"/>
              <a:pathLst>
                <a:path w="1711618" h="1102944">
                  <a:moveTo>
                    <a:pt x="0" y="0"/>
                  </a:moveTo>
                  <a:lnTo>
                    <a:pt x="1711617" y="0"/>
                  </a:lnTo>
                  <a:lnTo>
                    <a:pt x="1711617" y="1102944"/>
                  </a:lnTo>
                  <a:lnTo>
                    <a:pt x="0" y="11029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22634"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2172567" y="1852831"/>
            <a:ext cx="2368401" cy="294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14"/>
              </a:lnSpc>
            </a:pPr>
            <a:r>
              <a:rPr lang="en-US" sz="1653" b="1" spc="82" dirty="0" err="1">
                <a:solidFill>
                  <a:srgbClr val="4B3624"/>
                </a:solidFill>
                <a:latin typeface="Biski Bold"/>
                <a:ea typeface="Biski Bold"/>
                <a:cs typeface="Biski Bold"/>
                <a:sym typeface="Biski Bold"/>
              </a:rPr>
              <a:t>bisogno</a:t>
            </a:r>
            <a:r>
              <a:rPr lang="en-US" sz="1653" b="1" spc="82" dirty="0">
                <a:solidFill>
                  <a:srgbClr val="4B3624"/>
                </a:solidFill>
                <a:latin typeface="Biski Bold"/>
                <a:ea typeface="Biski Bold"/>
                <a:cs typeface="Biski Bold"/>
                <a:sym typeface="Biski Bold"/>
              </a:rPr>
              <a:t> di </a:t>
            </a:r>
            <a:r>
              <a:rPr lang="en-US" sz="1653" b="1" spc="82" dirty="0" err="1">
                <a:solidFill>
                  <a:srgbClr val="4B3624"/>
                </a:solidFill>
                <a:latin typeface="Biski Bold"/>
                <a:ea typeface="Biski Bold"/>
                <a:cs typeface="Biski Bold"/>
                <a:sym typeface="Biski Bold"/>
              </a:rPr>
              <a:t>ascolto</a:t>
            </a:r>
            <a:r>
              <a:rPr lang="en-US" sz="1653" b="1" spc="82" dirty="0">
                <a:solidFill>
                  <a:srgbClr val="4B3624"/>
                </a:solidFill>
                <a:latin typeface="Biski Bold"/>
                <a:ea typeface="Biski Bold"/>
                <a:cs typeface="Biski Bold"/>
                <a:sym typeface="Biski Bold"/>
              </a:rPr>
              <a:t>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146725" y="1852831"/>
            <a:ext cx="2368401" cy="4053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14"/>
              </a:lnSpc>
            </a:pPr>
            <a:r>
              <a:rPr lang="en-US" sz="1653" b="1" spc="82">
                <a:solidFill>
                  <a:srgbClr val="4B3624"/>
                </a:solidFill>
                <a:latin typeface="Biski Bold"/>
                <a:ea typeface="Biski Bold"/>
                <a:cs typeface="Biski Bold"/>
                <a:sym typeface="Biski Bold"/>
              </a:rPr>
              <a:t>bisogno di orientamento </a:t>
            </a:r>
          </a:p>
        </p:txBody>
      </p:sp>
      <p:sp>
        <p:nvSpPr>
          <p:cNvPr id="15" name="Freeform 15"/>
          <p:cNvSpPr/>
          <p:nvPr/>
        </p:nvSpPr>
        <p:spPr>
          <a:xfrm rot="-7316806">
            <a:off x="4978592" y="1507467"/>
            <a:ext cx="510672" cy="1080306"/>
          </a:xfrm>
          <a:custGeom>
            <a:avLst/>
            <a:gdLst/>
            <a:ahLst/>
            <a:cxnLst/>
            <a:rect l="l" t="t" r="r" b="b"/>
            <a:pathLst>
              <a:path w="510672" h="1080306">
                <a:moveTo>
                  <a:pt x="0" y="0"/>
                </a:moveTo>
                <a:lnTo>
                  <a:pt x="510672" y="0"/>
                </a:lnTo>
                <a:lnTo>
                  <a:pt x="510672" y="1080306"/>
                </a:lnTo>
                <a:lnTo>
                  <a:pt x="0" y="10803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48301"/>
            </a:stretch>
          </a:blipFill>
        </p:spPr>
      </p:sp>
      <p:sp>
        <p:nvSpPr>
          <p:cNvPr id="16" name="Freeform 16"/>
          <p:cNvSpPr/>
          <p:nvPr/>
        </p:nvSpPr>
        <p:spPr>
          <a:xfrm rot="2119726">
            <a:off x="7220540" y="2362469"/>
            <a:ext cx="576022" cy="1807127"/>
          </a:xfrm>
          <a:custGeom>
            <a:avLst/>
            <a:gdLst/>
            <a:ahLst/>
            <a:cxnLst/>
            <a:rect l="l" t="t" r="r" b="b"/>
            <a:pathLst>
              <a:path w="576022" h="1807127">
                <a:moveTo>
                  <a:pt x="0" y="0"/>
                </a:moveTo>
                <a:lnTo>
                  <a:pt x="576022" y="0"/>
                </a:lnTo>
                <a:lnTo>
                  <a:pt x="576022" y="1807128"/>
                </a:lnTo>
                <a:lnTo>
                  <a:pt x="0" y="18071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8" name="Group 18"/>
          <p:cNvGrpSpPr/>
          <p:nvPr/>
        </p:nvGrpSpPr>
        <p:grpSpPr>
          <a:xfrm>
            <a:off x="3213100" y="3632365"/>
            <a:ext cx="3414459" cy="1050085"/>
            <a:chOff x="0" y="0"/>
            <a:chExt cx="3417492" cy="1102944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099029" cy="1102944"/>
            </a:xfrm>
            <a:custGeom>
              <a:avLst/>
              <a:gdLst/>
              <a:ahLst/>
              <a:cxnLst/>
              <a:rect l="l" t="t" r="r" b="b"/>
              <a:pathLst>
                <a:path w="2099029" h="1102944">
                  <a:moveTo>
                    <a:pt x="0" y="0"/>
                  </a:moveTo>
                  <a:lnTo>
                    <a:pt x="2099029" y="0"/>
                  </a:lnTo>
                  <a:lnTo>
                    <a:pt x="2099029" y="1102944"/>
                  </a:lnTo>
                  <a:lnTo>
                    <a:pt x="0" y="11029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1705875" y="0"/>
              <a:ext cx="1711618" cy="1102944"/>
            </a:xfrm>
            <a:custGeom>
              <a:avLst/>
              <a:gdLst/>
              <a:ahLst/>
              <a:cxnLst/>
              <a:rect l="l" t="t" r="r" b="b"/>
              <a:pathLst>
                <a:path w="1711618" h="1102944">
                  <a:moveTo>
                    <a:pt x="0" y="0"/>
                  </a:moveTo>
                  <a:lnTo>
                    <a:pt x="1711617" y="0"/>
                  </a:lnTo>
                  <a:lnTo>
                    <a:pt x="1711617" y="1102944"/>
                  </a:lnTo>
                  <a:lnTo>
                    <a:pt x="0" y="11029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-22634"/>
              </a:stretch>
            </a:blipFill>
          </p:spPr>
        </p:sp>
      </p:grpSp>
      <p:sp>
        <p:nvSpPr>
          <p:cNvPr id="21" name="TextBox 21"/>
          <p:cNvSpPr txBox="1"/>
          <p:nvPr/>
        </p:nvSpPr>
        <p:spPr>
          <a:xfrm>
            <a:off x="3389899" y="3811648"/>
            <a:ext cx="3055123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14"/>
              </a:lnSpc>
            </a:pPr>
            <a:r>
              <a:rPr lang="en-US" sz="1653" b="1" spc="82" dirty="0" err="1">
                <a:solidFill>
                  <a:srgbClr val="4B3624"/>
                </a:solidFill>
                <a:latin typeface="Biski Bold"/>
                <a:ea typeface="Biski Bold"/>
                <a:cs typeface="Biski Bold"/>
                <a:sym typeface="Biski Bold"/>
              </a:rPr>
              <a:t>bisogno</a:t>
            </a:r>
            <a:r>
              <a:rPr lang="en-US" sz="1653" b="1" spc="82" dirty="0">
                <a:solidFill>
                  <a:srgbClr val="4B3624"/>
                </a:solidFill>
                <a:latin typeface="Biski Bold"/>
                <a:ea typeface="Biski Bold"/>
                <a:cs typeface="Biski Bold"/>
                <a:sym typeface="Biski Bold"/>
              </a:rPr>
              <a:t> di </a:t>
            </a:r>
            <a:r>
              <a:rPr lang="en-US" sz="1653" b="1" spc="82" dirty="0" err="1">
                <a:solidFill>
                  <a:srgbClr val="4B3624"/>
                </a:solidFill>
                <a:latin typeface="Biski Bold"/>
                <a:ea typeface="Biski Bold"/>
                <a:cs typeface="Biski Bold"/>
                <a:sym typeface="Biski Bold"/>
              </a:rPr>
              <a:t>dialogare</a:t>
            </a:r>
            <a:r>
              <a:rPr lang="en-US" sz="1653" b="1" spc="82" dirty="0">
                <a:solidFill>
                  <a:srgbClr val="4B3624"/>
                </a:solidFill>
                <a:latin typeface="Biski Bold"/>
                <a:ea typeface="Biski Bold"/>
                <a:cs typeface="Biski Bold"/>
                <a:sym typeface="Biski Bold"/>
              </a:rPr>
              <a:t> con </a:t>
            </a:r>
            <a:r>
              <a:rPr lang="en-US" sz="1653" b="1" spc="82" dirty="0" err="1">
                <a:solidFill>
                  <a:srgbClr val="4B3624"/>
                </a:solidFill>
                <a:latin typeface="Biski Bold"/>
                <a:ea typeface="Biski Bold"/>
                <a:cs typeface="Biski Bold"/>
                <a:sym typeface="Biski Bold"/>
              </a:rPr>
              <a:t>gli</a:t>
            </a:r>
            <a:r>
              <a:rPr lang="en-US" sz="1653" b="1" spc="82" dirty="0">
                <a:solidFill>
                  <a:srgbClr val="4B3624"/>
                </a:solidFill>
                <a:latin typeface="Biski Bold"/>
                <a:ea typeface="Biski Bold"/>
                <a:cs typeface="Biski Bold"/>
                <a:sym typeface="Biski Bold"/>
              </a:rPr>
              <a:t> </a:t>
            </a:r>
            <a:r>
              <a:rPr lang="en-US" sz="1653" b="1" spc="82" dirty="0" err="1">
                <a:solidFill>
                  <a:srgbClr val="4B3624"/>
                </a:solidFill>
                <a:latin typeface="Biski Bold"/>
                <a:ea typeface="Biski Bold"/>
                <a:cs typeface="Biski Bold"/>
                <a:sym typeface="Biski Bold"/>
              </a:rPr>
              <a:t>enti</a:t>
            </a:r>
            <a:r>
              <a:rPr lang="en-US" sz="1653" b="1" spc="82" dirty="0">
                <a:solidFill>
                  <a:srgbClr val="4B3624"/>
                </a:solidFill>
                <a:latin typeface="Biski Bold"/>
                <a:ea typeface="Biski Bold"/>
                <a:cs typeface="Biski Bold"/>
                <a:sym typeface="Biski Bold"/>
              </a:rPr>
              <a:t> del </a:t>
            </a:r>
            <a:r>
              <a:rPr lang="en-US" sz="1653" b="1" spc="82" dirty="0" err="1">
                <a:solidFill>
                  <a:srgbClr val="4B3624"/>
                </a:solidFill>
                <a:latin typeface="Biski Bold"/>
                <a:ea typeface="Biski Bold"/>
                <a:cs typeface="Biski Bold"/>
                <a:sym typeface="Biski Bold"/>
              </a:rPr>
              <a:t>territorio</a:t>
            </a:r>
            <a:r>
              <a:rPr lang="en-US" sz="1653" b="1" spc="82" dirty="0">
                <a:solidFill>
                  <a:srgbClr val="4B3624"/>
                </a:solidFill>
                <a:latin typeface="Biski Bold"/>
                <a:ea typeface="Biski Bold"/>
                <a:cs typeface="Biski Bold"/>
                <a:sym typeface="Biski Bold"/>
              </a:rPr>
              <a:t> </a:t>
            </a:r>
          </a:p>
        </p:txBody>
      </p:sp>
      <p:sp>
        <p:nvSpPr>
          <p:cNvPr id="22" name="Freeform 22"/>
          <p:cNvSpPr/>
          <p:nvPr/>
        </p:nvSpPr>
        <p:spPr>
          <a:xfrm rot="-3328151">
            <a:off x="8862660" y="-1642148"/>
            <a:ext cx="2899417" cy="2883602"/>
          </a:xfrm>
          <a:custGeom>
            <a:avLst/>
            <a:gdLst/>
            <a:ahLst/>
            <a:cxnLst/>
            <a:rect l="l" t="t" r="r" b="b"/>
            <a:pathLst>
              <a:path w="2899417" h="2883602">
                <a:moveTo>
                  <a:pt x="0" y="0"/>
                </a:moveTo>
                <a:lnTo>
                  <a:pt x="2899417" y="0"/>
                </a:lnTo>
                <a:lnTo>
                  <a:pt x="2899417" y="2883602"/>
                </a:lnTo>
                <a:lnTo>
                  <a:pt x="0" y="288360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 rot="-3328151">
            <a:off x="-1151298" y="6071765"/>
            <a:ext cx="2899417" cy="2883602"/>
          </a:xfrm>
          <a:custGeom>
            <a:avLst/>
            <a:gdLst/>
            <a:ahLst/>
            <a:cxnLst/>
            <a:rect l="l" t="t" r="r" b="b"/>
            <a:pathLst>
              <a:path w="2899417" h="2883602">
                <a:moveTo>
                  <a:pt x="0" y="0"/>
                </a:moveTo>
                <a:lnTo>
                  <a:pt x="2899417" y="0"/>
                </a:lnTo>
                <a:lnTo>
                  <a:pt x="2899417" y="2883602"/>
                </a:lnTo>
                <a:lnTo>
                  <a:pt x="0" y="288360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 rot="-2196011">
            <a:off x="-1530569" y="-1093276"/>
            <a:ext cx="3454383" cy="2738384"/>
          </a:xfrm>
          <a:custGeom>
            <a:avLst/>
            <a:gdLst/>
            <a:ahLst/>
            <a:cxnLst/>
            <a:rect l="l" t="t" r="r" b="b"/>
            <a:pathLst>
              <a:path w="3454383" h="2738384">
                <a:moveTo>
                  <a:pt x="0" y="0"/>
                </a:moveTo>
                <a:lnTo>
                  <a:pt x="3454384" y="0"/>
                </a:lnTo>
                <a:lnTo>
                  <a:pt x="3454384" y="2738384"/>
                </a:lnTo>
                <a:lnTo>
                  <a:pt x="0" y="273838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 rot="-2196011">
            <a:off x="8585177" y="5992707"/>
            <a:ext cx="3454383" cy="2738384"/>
          </a:xfrm>
          <a:custGeom>
            <a:avLst/>
            <a:gdLst/>
            <a:ahLst/>
            <a:cxnLst/>
            <a:rect l="l" t="t" r="r" b="b"/>
            <a:pathLst>
              <a:path w="3454383" h="2738384">
                <a:moveTo>
                  <a:pt x="0" y="0"/>
                </a:moveTo>
                <a:lnTo>
                  <a:pt x="3454383" y="0"/>
                </a:lnTo>
                <a:lnTo>
                  <a:pt x="3454383" y="2738384"/>
                </a:lnTo>
                <a:lnTo>
                  <a:pt x="0" y="273838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6" name="TextBox 26"/>
          <p:cNvSpPr txBox="1"/>
          <p:nvPr/>
        </p:nvSpPr>
        <p:spPr>
          <a:xfrm>
            <a:off x="5161795" y="5833614"/>
            <a:ext cx="5280124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80"/>
              </a:lnSpc>
              <a:spcBef>
                <a:spcPct val="0"/>
              </a:spcBef>
            </a:pPr>
            <a:r>
              <a:rPr lang="en-US" sz="32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GRAZIE PER L’ATTENZIONE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597</Words>
  <Application>Microsoft Office PowerPoint</Application>
  <PresentationFormat>Personalizzato</PresentationFormat>
  <Paragraphs>83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7" baseType="lpstr">
      <vt:lpstr>Lazydog</vt:lpstr>
      <vt:lpstr>Mali Bold</vt:lpstr>
      <vt:lpstr>Biski Bold</vt:lpstr>
      <vt:lpstr>Arial</vt:lpstr>
      <vt:lpstr>Gaegu Bold</vt:lpstr>
      <vt:lpstr>Open Sans Bold</vt:lpstr>
      <vt:lpstr>Calibri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MEET REGISTRO FIRME</dc:title>
  <dc:creator>Sara Di Giuseppe</dc:creator>
  <cp:lastModifiedBy>Sara</cp:lastModifiedBy>
  <cp:revision>6</cp:revision>
  <dcterms:created xsi:type="dcterms:W3CDTF">2006-08-16T00:00:00Z</dcterms:created>
  <dcterms:modified xsi:type="dcterms:W3CDTF">2025-05-12T06:57:02Z</dcterms:modified>
  <dc:identifier>DAGFxxWAwAo</dc:identifier>
</cp:coreProperties>
</file>